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6" r:id="rId1"/>
  </p:sldMasterIdLst>
  <p:notesMasterIdLst>
    <p:notesMasterId r:id="rId11"/>
  </p:notesMasterIdLst>
  <p:sldIdLst>
    <p:sldId id="256" r:id="rId2"/>
    <p:sldId id="344" r:id="rId3"/>
    <p:sldId id="377" r:id="rId4"/>
    <p:sldId id="355" r:id="rId5"/>
    <p:sldId id="376" r:id="rId6"/>
    <p:sldId id="367" r:id="rId7"/>
    <p:sldId id="368" r:id="rId8"/>
    <p:sldId id="374" r:id="rId9"/>
    <p:sldId id="375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C6E8"/>
    <a:srgbClr val="5CB244"/>
    <a:srgbClr val="336699"/>
    <a:srgbClr val="FFCC33"/>
    <a:srgbClr val="3876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F509225-CD33-4A39-B639-C469C047CB42}">
  <a:tblStyle styleId="{2F509225-CD33-4A39-B639-C469C047CB42}" styleName="Table_0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64" autoAdjust="0"/>
    <p:restoredTop sz="94660"/>
  </p:normalViewPr>
  <p:slideViewPr>
    <p:cSldViewPr snapToGrid="0">
      <p:cViewPr varScale="1">
        <p:scale>
          <a:sx n="83" d="100"/>
          <a:sy n="83" d="100"/>
        </p:scale>
        <p:origin x="90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100" b="0" i="0" u="none" strike="noStrike" cap="non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12217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39899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7797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620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035974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36445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410862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45288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indent="-88900" algn="r">
              <a:buClr>
                <a:srgbClr val="000000"/>
              </a:buClr>
              <a:buFont typeface="Arial"/>
              <a:buNone/>
            </a:pPr>
            <a:endParaRPr lang="en-US"/>
          </a:p>
        </p:txBody>
      </p:sp>
      <p:sp>
        <p:nvSpPr>
          <p:cNvPr id="9" name="Shape 9"/>
          <p:cNvSpPr txBox="1"/>
          <p:nvPr/>
        </p:nvSpPr>
        <p:spPr>
          <a:xfrm>
            <a:off x="100" y="0"/>
            <a:ext cx="9143900" cy="683664"/>
          </a:xfrm>
          <a:prstGeom prst="rect">
            <a:avLst/>
          </a:prstGeom>
          <a:solidFill>
            <a:srgbClr val="5CB244"/>
          </a:solidFill>
          <a:ln>
            <a:noFill/>
          </a:ln>
        </p:spPr>
        <p:txBody>
          <a:bodyPr lIns="0" tIns="46800" rIns="0" bIns="91425" anchor="ctr" anchorCtr="0">
            <a:noAutofit/>
          </a:bodyPr>
          <a:lstStyle/>
          <a:p>
            <a:pPr marL="0" marR="0" lvl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1" i="0" u="none" strike="noStrike" cap="none">
              <a:solidFill>
                <a:srgbClr val="FFFFFF"/>
              </a:solidFill>
              <a:latin typeface="PT Sans"/>
              <a:ea typeface="PT Sans"/>
              <a:cs typeface="PT Sans"/>
              <a:sym typeface="PT Sans"/>
              <a:rtl val="0"/>
            </a:endParaRPr>
          </a:p>
        </p:txBody>
      </p:sp>
      <p:sp>
        <p:nvSpPr>
          <p:cNvPr id="10" name="Shape 10"/>
          <p:cNvSpPr txBox="1"/>
          <p:nvPr/>
        </p:nvSpPr>
        <p:spPr>
          <a:xfrm>
            <a:off x="0" y="5118025"/>
            <a:ext cx="9144000" cy="1751400"/>
          </a:xfrm>
          <a:prstGeom prst="rect">
            <a:avLst/>
          </a:prstGeom>
          <a:solidFill>
            <a:srgbClr val="5CB24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PT Sans"/>
              <a:ea typeface="PT Sans"/>
              <a:cs typeface="PT Sans"/>
              <a:sym typeface="PT Sans"/>
              <a:rtl val="0"/>
            </a:endParaRPr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94105" y="5208151"/>
            <a:ext cx="7401726" cy="5513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buNone/>
              <a:defRPr sz="3000" b="1">
                <a:solidFill>
                  <a:srgbClr val="FFFFFF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  <a:sym typeface="Ubuntu"/>
              </a:defRPr>
            </a:lvl1pPr>
            <a:lvl2pPr marL="0" marR="0" lvl="1" indent="0" algn="l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000" b="1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0" marR="0" lvl="2" indent="0" algn="l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000" b="1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0" marR="0" lvl="3" indent="0" algn="l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000" b="1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0" marR="0" lvl="4" indent="0" algn="l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000" b="1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0" marR="0" lvl="5" indent="0" algn="l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000" b="1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0" marR="0" lvl="6" indent="0" algn="l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000" b="1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0" marR="0" lvl="7" indent="0" algn="l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000" b="1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0" marR="0" lvl="8" indent="0" algn="l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000" b="1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endParaRPr dirty="0"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94105" y="5692771"/>
            <a:ext cx="7401600" cy="46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560"/>
              </a:spcBef>
              <a:buClr>
                <a:srgbClr val="FFFFFF"/>
              </a:buClr>
              <a:buSzPct val="100000"/>
              <a:buFont typeface="Ubuntu"/>
              <a:buNone/>
              <a:defRPr sz="3000">
                <a:solidFill>
                  <a:srgbClr val="FFFFFF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  <a:sym typeface="Ubuntu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SzPct val="100000"/>
              <a:buFont typeface="Ubuntu"/>
              <a:buNone/>
              <a:defRPr sz="3000">
                <a:latin typeface="Ubuntu"/>
                <a:ea typeface="Ubuntu"/>
                <a:cs typeface="Ubuntu"/>
                <a:sym typeface="Ubuntu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SzPct val="100000"/>
              <a:buFont typeface="Ubuntu"/>
              <a:buNone/>
              <a:defRPr sz="3000">
                <a:latin typeface="Ubuntu"/>
                <a:ea typeface="Ubuntu"/>
                <a:cs typeface="Ubuntu"/>
                <a:sym typeface="Ubuntu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SzPct val="100000"/>
              <a:buFont typeface="Ubuntu"/>
              <a:buNone/>
              <a:defRPr sz="3000">
                <a:latin typeface="Ubuntu"/>
                <a:ea typeface="Ubuntu"/>
                <a:cs typeface="Ubuntu"/>
                <a:sym typeface="Ubuntu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SzPct val="100000"/>
              <a:buFont typeface="Ubuntu"/>
              <a:buNone/>
              <a:defRPr sz="3000">
                <a:latin typeface="Ubuntu"/>
                <a:ea typeface="Ubuntu"/>
                <a:cs typeface="Ubuntu"/>
                <a:sym typeface="Ubuntu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SzPct val="100000"/>
              <a:buFont typeface="Ubuntu"/>
              <a:buNone/>
              <a:defRPr sz="3000">
                <a:latin typeface="Ubuntu"/>
                <a:ea typeface="Ubuntu"/>
                <a:cs typeface="Ubuntu"/>
                <a:sym typeface="Ubuntu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SzPct val="100000"/>
              <a:buFont typeface="Ubuntu"/>
              <a:buNone/>
              <a:defRPr sz="3000">
                <a:latin typeface="Ubuntu"/>
                <a:ea typeface="Ubuntu"/>
                <a:cs typeface="Ubuntu"/>
                <a:sym typeface="Ubuntu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SzPct val="100000"/>
              <a:buFont typeface="Ubuntu"/>
              <a:buNone/>
              <a:defRPr sz="3000">
                <a:latin typeface="Ubuntu"/>
                <a:ea typeface="Ubuntu"/>
                <a:cs typeface="Ubuntu"/>
                <a:sym typeface="Ubuntu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SzPct val="100000"/>
              <a:buFont typeface="Ubuntu"/>
              <a:buNone/>
              <a:defRPr sz="3000"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/>
          <p:nvPr/>
        </p:nvSpPr>
        <p:spPr>
          <a:xfrm>
            <a:off x="94099" y="67712"/>
            <a:ext cx="8592699" cy="551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lang="en-GB" sz="3400" b="0" dirty="0">
                <a:solidFill>
                  <a:schemeClr val="lt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BBC MICRO:BIT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/>
          <p:nvPr/>
        </p:nvSpPr>
        <p:spPr>
          <a:xfrm>
            <a:off x="100" y="0"/>
            <a:ext cx="9143900" cy="683664"/>
          </a:xfrm>
          <a:prstGeom prst="rect">
            <a:avLst/>
          </a:prstGeom>
          <a:solidFill>
            <a:srgbClr val="5CB244"/>
          </a:solidFill>
          <a:ln>
            <a:noFill/>
          </a:ln>
        </p:spPr>
        <p:txBody>
          <a:bodyPr lIns="0" tIns="46800" rIns="0" bIns="91425" anchor="ctr" anchorCtr="0">
            <a:noAutofit/>
          </a:bodyPr>
          <a:lstStyle/>
          <a:p>
            <a:pPr marL="0" marR="0" lvl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1" i="0" u="none" strike="noStrike" cap="none" dirty="0">
              <a:solidFill>
                <a:srgbClr val="FFFFFF"/>
              </a:solidFill>
              <a:latin typeface="PT Sans"/>
              <a:ea typeface="PT Sans"/>
              <a:cs typeface="PT Sans"/>
              <a:sym typeface="PT Sans"/>
              <a:rtl val="0"/>
            </a:endParaRPr>
          </a:p>
        </p:txBody>
      </p: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175189" y="0"/>
            <a:ext cx="8229600" cy="6836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200" b="0">
                <a:solidFill>
                  <a:srgbClr val="FFFFFF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  <a:sym typeface="Ubuntu"/>
              </a:defRPr>
            </a:lvl1pPr>
            <a:lvl2pPr lvl="1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200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lvl="2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200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lvl="3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200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lvl="4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200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lvl="5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200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lvl="6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200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lvl="7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200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lvl="8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200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endParaRPr dirty="0"/>
          </a:p>
        </p:txBody>
      </p:sp>
      <p:sp>
        <p:nvSpPr>
          <p:cNvPr id="20" name="Shape 20"/>
          <p:cNvSpPr/>
          <p:nvPr/>
        </p:nvSpPr>
        <p:spPr>
          <a:xfrm rot="5400000">
            <a:off x="8832605" y="6553595"/>
            <a:ext cx="337077" cy="237065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21" name="Shape 21"/>
          <p:cNvSpPr/>
          <p:nvPr/>
        </p:nvSpPr>
        <p:spPr>
          <a:xfrm rot="-5400000">
            <a:off x="-21449" y="6553595"/>
            <a:ext cx="337077" cy="237065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23" name="Shape 23"/>
          <p:cNvSpPr txBox="1"/>
          <p:nvPr/>
        </p:nvSpPr>
        <p:spPr>
          <a:xfrm>
            <a:off x="0" y="6477712"/>
            <a:ext cx="9144000" cy="388800"/>
          </a:xfrm>
          <a:prstGeom prst="rect">
            <a:avLst/>
          </a:prstGeom>
          <a:solidFill>
            <a:srgbClr val="5CB24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 1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/>
          <p:nvPr/>
        </p:nvSpPr>
        <p:spPr>
          <a:xfrm>
            <a:off x="100" y="0"/>
            <a:ext cx="9144000" cy="683699"/>
          </a:xfrm>
          <a:prstGeom prst="rect">
            <a:avLst/>
          </a:prstGeom>
          <a:solidFill>
            <a:srgbClr val="62C6E8"/>
          </a:solidFill>
          <a:ln>
            <a:noFill/>
          </a:ln>
        </p:spPr>
        <p:txBody>
          <a:bodyPr lIns="0" tIns="46800" rIns="0" bIns="91425" anchor="ctr" anchorCtr="0">
            <a:noAutofit/>
          </a:bodyPr>
          <a:lstStyle/>
          <a:p>
            <a:pPr marL="0" marR="0" lvl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1" i="0" u="none" strike="noStrike" cap="none">
              <a:solidFill>
                <a:srgbClr val="FFFFFF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175189" y="0"/>
            <a:ext cx="8229600" cy="683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200" b="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  <a:sym typeface="Ubuntu"/>
              </a:defRPr>
            </a:lvl1pPr>
            <a:lvl2pPr lvl="1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200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lvl="2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200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lvl="3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200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lvl="4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200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lvl="5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200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lvl="6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200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lvl="7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200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lvl="8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200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/>
          <p:nvPr/>
        </p:nvSpPr>
        <p:spPr>
          <a:xfrm>
            <a:off x="0" y="6477712"/>
            <a:ext cx="9144000" cy="388800"/>
          </a:xfrm>
          <a:prstGeom prst="rect">
            <a:avLst/>
          </a:prstGeom>
          <a:solidFill>
            <a:srgbClr val="62C6E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9" name="Shape 29"/>
          <p:cNvSpPr/>
          <p:nvPr/>
        </p:nvSpPr>
        <p:spPr>
          <a:xfrm rot="5400000">
            <a:off x="8832577" y="6553689"/>
            <a:ext cx="337200" cy="237000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Shape 30"/>
          <p:cNvSpPr/>
          <p:nvPr/>
        </p:nvSpPr>
        <p:spPr>
          <a:xfrm rot="-5400000">
            <a:off x="-21543" y="6553567"/>
            <a:ext cx="337200" cy="237000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475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Questrial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8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ctrTitle"/>
          </p:nvPr>
        </p:nvSpPr>
        <p:spPr>
          <a:xfrm>
            <a:off x="94105" y="5208151"/>
            <a:ext cx="7401726" cy="5513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Questrial"/>
              <a:buNone/>
            </a:pPr>
            <a:r>
              <a:rPr lang="en-GB" sz="3200" dirty="0">
                <a:solidFill>
                  <a:schemeClr val="lt1"/>
                </a:solidFill>
              </a:rPr>
              <a:t>Lesson 3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subTitle" idx="1"/>
          </p:nvPr>
        </p:nvSpPr>
        <p:spPr>
          <a:xfrm>
            <a:off x="94105" y="5692771"/>
            <a:ext cx="7401600" cy="468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Questrial"/>
              <a:buNone/>
            </a:pPr>
            <a:r>
              <a:rPr lang="en-GB" sz="2800" dirty="0">
                <a:solidFill>
                  <a:schemeClr val="lt1"/>
                </a:solidFill>
              </a:rPr>
              <a:t>Iteration and Selection</a:t>
            </a:r>
          </a:p>
        </p:txBody>
      </p:sp>
      <p:sp>
        <p:nvSpPr>
          <p:cNvPr id="7" name="Shape 367"/>
          <p:cNvSpPr/>
          <p:nvPr/>
        </p:nvSpPr>
        <p:spPr>
          <a:xfrm>
            <a:off x="587837" y="1301825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38" name="Picture 14" descr="https://az742082.vo.msecnd.net/pub/jcjojcr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436" y="862849"/>
            <a:ext cx="3596978" cy="303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s://az742082.vo.msecnd.net/pub/tntuvxh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83" y="862848"/>
            <a:ext cx="3596978" cy="303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2" descr="https://avatars3.githubusercontent.com/u/15104236?v=3&amp;s=4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427" y="2480644"/>
            <a:ext cx="3241594" cy="3241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175189" y="0"/>
            <a:ext cx="8229600" cy="683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Iteration</a:t>
            </a:r>
          </a:p>
        </p:txBody>
      </p:sp>
      <p:sp>
        <p:nvSpPr>
          <p:cNvPr id="5" name="Shape 169"/>
          <p:cNvSpPr/>
          <p:nvPr/>
        </p:nvSpPr>
        <p:spPr>
          <a:xfrm>
            <a:off x="376041" y="960108"/>
            <a:ext cx="8391900" cy="787669"/>
          </a:xfrm>
          <a:prstGeom prst="rect">
            <a:avLst/>
          </a:prstGeom>
          <a:noFill/>
          <a:ln w="28575" cap="flat" cmpd="sng">
            <a:solidFill>
              <a:srgbClr val="5CB24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We use iteration to prevent typing the same code out many times and to make our code more efficient.</a:t>
            </a:r>
          </a:p>
        </p:txBody>
      </p:sp>
      <p:sp>
        <p:nvSpPr>
          <p:cNvPr id="21" name="Shape 169"/>
          <p:cNvSpPr/>
          <p:nvPr/>
        </p:nvSpPr>
        <p:spPr>
          <a:xfrm>
            <a:off x="376041" y="1873714"/>
            <a:ext cx="8391900" cy="811613"/>
          </a:xfrm>
          <a:prstGeom prst="rect">
            <a:avLst/>
          </a:prstGeom>
          <a:noFill/>
          <a:ln w="28575" cap="flat" cmpd="sng">
            <a:solidFill>
              <a:srgbClr val="5CB24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This example program uses a while loop to repeat the “Computer” “Science” “Rocks” message forever.</a:t>
            </a:r>
          </a:p>
        </p:txBody>
      </p:sp>
      <p:sp>
        <p:nvSpPr>
          <p:cNvPr id="9" name="Shape 169"/>
          <p:cNvSpPr/>
          <p:nvPr/>
        </p:nvSpPr>
        <p:spPr>
          <a:xfrm>
            <a:off x="376041" y="2822837"/>
            <a:ext cx="8391900" cy="811613"/>
          </a:xfrm>
          <a:prstGeom prst="rect">
            <a:avLst/>
          </a:prstGeom>
          <a:noFill/>
          <a:ln w="28575" cap="flat" cmpd="sng">
            <a:solidFill>
              <a:srgbClr val="5CB24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The code that you want to repeat has to be indented after the </a:t>
            </a:r>
            <a:r>
              <a:rPr lang="en-GB" sz="2000" b="1" dirty="0">
                <a:solidFill>
                  <a:srgbClr val="5CB244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while True: </a:t>
            </a: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statement.</a:t>
            </a:r>
          </a:p>
        </p:txBody>
      </p:sp>
      <p:sp>
        <p:nvSpPr>
          <p:cNvPr id="10" name="Shape 169"/>
          <p:cNvSpPr/>
          <p:nvPr/>
        </p:nvSpPr>
        <p:spPr>
          <a:xfrm>
            <a:off x="5139159" y="3771960"/>
            <a:ext cx="3628782" cy="811613"/>
          </a:xfrm>
          <a:prstGeom prst="rect">
            <a:avLst/>
          </a:prstGeom>
          <a:noFill/>
          <a:ln w="28575" cap="flat" cmpd="sng">
            <a:solidFill>
              <a:srgbClr val="5CB24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Try the code out for yourself.</a:t>
            </a:r>
          </a:p>
        </p:txBody>
      </p:sp>
      <p:sp>
        <p:nvSpPr>
          <p:cNvPr id="11" name="Shape 169"/>
          <p:cNvSpPr/>
          <p:nvPr/>
        </p:nvSpPr>
        <p:spPr>
          <a:xfrm>
            <a:off x="376041" y="3771960"/>
            <a:ext cx="4658946" cy="2435314"/>
          </a:xfrm>
          <a:prstGeom prst="rect">
            <a:avLst/>
          </a:prstGeom>
          <a:noFill/>
          <a:ln w="28575" cap="flat" cmpd="sng">
            <a:solidFill>
              <a:srgbClr val="5CB24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endParaRPr lang="en-GB" sz="2000" dirty="0">
              <a:solidFill>
                <a:schemeClr val="tx1"/>
              </a:solidFill>
              <a:latin typeface="Century Gothic" panose="020B0502020202020204" pitchFamily="34" charset="0"/>
              <a:ea typeface="Ubuntu"/>
              <a:cs typeface="Ubuntu"/>
              <a:sym typeface="Ubuntu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530" y="3857202"/>
            <a:ext cx="4178642" cy="2195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477088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175189" y="0"/>
            <a:ext cx="8229600" cy="683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Activity 3.1</a:t>
            </a:r>
          </a:p>
        </p:txBody>
      </p:sp>
      <p:sp>
        <p:nvSpPr>
          <p:cNvPr id="15" name="Shape 169"/>
          <p:cNvSpPr/>
          <p:nvPr/>
        </p:nvSpPr>
        <p:spPr>
          <a:xfrm>
            <a:off x="376041" y="983259"/>
            <a:ext cx="8391900" cy="857116"/>
          </a:xfrm>
          <a:prstGeom prst="rect">
            <a:avLst/>
          </a:prstGeom>
          <a:noFill/>
          <a:ln w="28575" cap="flat" cmpd="sng">
            <a:solidFill>
              <a:srgbClr val="62C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Create a program that displays your name and repeats it at 2 second intervals. Use the example code to help you.</a:t>
            </a:r>
          </a:p>
        </p:txBody>
      </p:sp>
      <p:sp>
        <p:nvSpPr>
          <p:cNvPr id="16" name="Shape 169"/>
          <p:cNvSpPr/>
          <p:nvPr/>
        </p:nvSpPr>
        <p:spPr>
          <a:xfrm>
            <a:off x="376041" y="1957462"/>
            <a:ext cx="4422200" cy="4234994"/>
          </a:xfrm>
          <a:prstGeom prst="rect">
            <a:avLst/>
          </a:prstGeom>
          <a:noFill/>
          <a:ln w="28575" cap="flat" cmpd="sng">
            <a:solidFill>
              <a:srgbClr val="62C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Place a screenshot of your code here.</a:t>
            </a:r>
          </a:p>
        </p:txBody>
      </p:sp>
      <p:sp>
        <p:nvSpPr>
          <p:cNvPr id="6" name="Shape 169"/>
          <p:cNvSpPr/>
          <p:nvPr/>
        </p:nvSpPr>
        <p:spPr>
          <a:xfrm>
            <a:off x="4872941" y="1957462"/>
            <a:ext cx="3894999" cy="2035804"/>
          </a:xfrm>
          <a:prstGeom prst="rect">
            <a:avLst/>
          </a:prstGeom>
          <a:noFill/>
          <a:ln w="28575" cap="flat" cmpd="sng">
            <a:solidFill>
              <a:srgbClr val="62C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endParaRPr lang="en-GB" sz="2000" dirty="0">
              <a:solidFill>
                <a:schemeClr val="tx1"/>
              </a:solidFill>
              <a:latin typeface="Century Gothic" panose="020B0502020202020204" pitchFamily="34" charset="0"/>
              <a:ea typeface="Ubuntu"/>
              <a:cs typeface="Ubuntu"/>
              <a:sym typeface="Ubuntu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2386" y="2015338"/>
            <a:ext cx="3680922" cy="1934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571566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175189" y="0"/>
            <a:ext cx="8229600" cy="683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Selection</a:t>
            </a:r>
          </a:p>
        </p:txBody>
      </p:sp>
      <p:sp>
        <p:nvSpPr>
          <p:cNvPr id="5" name="Shape 169"/>
          <p:cNvSpPr/>
          <p:nvPr/>
        </p:nvSpPr>
        <p:spPr>
          <a:xfrm>
            <a:off x="376041" y="960108"/>
            <a:ext cx="8391900" cy="923132"/>
          </a:xfrm>
          <a:prstGeom prst="rect">
            <a:avLst/>
          </a:prstGeom>
          <a:noFill/>
          <a:ln w="28575" cap="flat" cmpd="sng">
            <a:solidFill>
              <a:srgbClr val="5CB24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With selection the path through a program can be changed depending of the result of a condition.</a:t>
            </a:r>
          </a:p>
        </p:txBody>
      </p:sp>
      <p:sp>
        <p:nvSpPr>
          <p:cNvPr id="34" name="Shape 169"/>
          <p:cNvSpPr/>
          <p:nvPr/>
        </p:nvSpPr>
        <p:spPr>
          <a:xfrm>
            <a:off x="376041" y="2013993"/>
            <a:ext cx="8391900" cy="532438"/>
          </a:xfrm>
          <a:prstGeom prst="rect">
            <a:avLst/>
          </a:prstGeom>
          <a:noFill/>
          <a:ln w="28575" cap="flat" cmpd="sng">
            <a:solidFill>
              <a:srgbClr val="5CB24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The conditions are written using if statements.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836" y="4061714"/>
            <a:ext cx="4513629" cy="2148584"/>
          </a:xfrm>
          <a:prstGeom prst="rect">
            <a:avLst/>
          </a:prstGeom>
        </p:spPr>
      </p:pic>
      <p:sp>
        <p:nvSpPr>
          <p:cNvPr id="21" name="Shape 169"/>
          <p:cNvSpPr/>
          <p:nvPr/>
        </p:nvSpPr>
        <p:spPr>
          <a:xfrm>
            <a:off x="376041" y="2677183"/>
            <a:ext cx="8391900" cy="1200335"/>
          </a:xfrm>
          <a:prstGeom prst="rect">
            <a:avLst/>
          </a:prstGeom>
          <a:noFill/>
          <a:ln w="28575" cap="flat" cmpd="sng">
            <a:solidFill>
              <a:srgbClr val="5CB24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This example program uses an if statement to check if either of the buttons on the micro:bit have been pressed. If button a is pressed a tick is displayed, if button b is pressed a cross is displayed.</a:t>
            </a:r>
          </a:p>
        </p:txBody>
      </p:sp>
      <p:sp>
        <p:nvSpPr>
          <p:cNvPr id="22" name="Shape 169"/>
          <p:cNvSpPr/>
          <p:nvPr/>
        </p:nvSpPr>
        <p:spPr>
          <a:xfrm>
            <a:off x="376041" y="4008270"/>
            <a:ext cx="4635299" cy="2248328"/>
          </a:xfrm>
          <a:prstGeom prst="rect">
            <a:avLst/>
          </a:prstGeom>
          <a:noFill/>
          <a:ln w="28575" cap="flat" cmpd="sng">
            <a:solidFill>
              <a:srgbClr val="5CB24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endParaRPr lang="en-GB" sz="2000" dirty="0">
              <a:solidFill>
                <a:schemeClr val="tx1"/>
              </a:solidFill>
              <a:latin typeface="Century Gothic" panose="020B0502020202020204" pitchFamily="34" charset="0"/>
              <a:ea typeface="Ubuntu"/>
              <a:cs typeface="Ubuntu"/>
              <a:sym typeface="Ubuntu"/>
            </a:endParaRPr>
          </a:p>
        </p:txBody>
      </p:sp>
      <p:sp>
        <p:nvSpPr>
          <p:cNvPr id="23" name="Shape 169"/>
          <p:cNvSpPr/>
          <p:nvPr/>
        </p:nvSpPr>
        <p:spPr>
          <a:xfrm>
            <a:off x="5133010" y="4008270"/>
            <a:ext cx="3628782" cy="811613"/>
          </a:xfrm>
          <a:prstGeom prst="rect">
            <a:avLst/>
          </a:prstGeom>
          <a:noFill/>
          <a:ln w="28575" cap="flat" cmpd="sng">
            <a:solidFill>
              <a:srgbClr val="5CB24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Try the code out for yourself.</a:t>
            </a:r>
          </a:p>
        </p:txBody>
      </p:sp>
    </p:spTree>
    <p:extLst>
      <p:ext uri="{BB962C8B-B14F-4D97-AF65-F5344CB8AC3E}">
        <p14:creationId xmlns:p14="http://schemas.microsoft.com/office/powerpoint/2010/main" val="3632826743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175189" y="0"/>
            <a:ext cx="8229600" cy="683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Built In Images</a:t>
            </a:r>
          </a:p>
        </p:txBody>
      </p:sp>
      <p:sp>
        <p:nvSpPr>
          <p:cNvPr id="5" name="Shape 169"/>
          <p:cNvSpPr/>
          <p:nvPr/>
        </p:nvSpPr>
        <p:spPr>
          <a:xfrm>
            <a:off x="376041" y="960108"/>
            <a:ext cx="8391900" cy="544601"/>
          </a:xfrm>
          <a:prstGeom prst="rect">
            <a:avLst/>
          </a:prstGeom>
          <a:noFill/>
          <a:ln w="28575" cap="flat" cmpd="sng">
            <a:solidFill>
              <a:srgbClr val="5CB24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Here is a list of the built in images in Micro Python:</a:t>
            </a:r>
          </a:p>
        </p:txBody>
      </p:sp>
      <p:sp>
        <p:nvSpPr>
          <p:cNvPr id="7" name="Shape 169"/>
          <p:cNvSpPr/>
          <p:nvPr/>
        </p:nvSpPr>
        <p:spPr>
          <a:xfrm>
            <a:off x="376041" y="1620457"/>
            <a:ext cx="2749106" cy="3808070"/>
          </a:xfrm>
          <a:prstGeom prst="rect">
            <a:avLst/>
          </a:prstGeom>
          <a:noFill/>
          <a:ln w="28575" cap="flat" cmpd="sng">
            <a:solidFill>
              <a:srgbClr val="5CB24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Image.HEART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Image.HEART_SMALL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Image.HAPPY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Image.SMILE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Image.SAD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Image.CONFUSED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Image.ANGRY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Image.ASLEEP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Image.SURPRISED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Image.SILLY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Image.FABULOUS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Image.MEH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Image.YES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Image.NO</a:t>
            </a:r>
          </a:p>
          <a:p>
            <a:pPr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Image.TRIANGLE</a:t>
            </a:r>
          </a:p>
        </p:txBody>
      </p:sp>
      <p:sp>
        <p:nvSpPr>
          <p:cNvPr id="8" name="Shape 169"/>
          <p:cNvSpPr/>
          <p:nvPr/>
        </p:nvSpPr>
        <p:spPr>
          <a:xfrm>
            <a:off x="3236729" y="1620457"/>
            <a:ext cx="2670524" cy="3808070"/>
          </a:xfrm>
          <a:prstGeom prst="rect">
            <a:avLst/>
          </a:prstGeom>
          <a:noFill/>
          <a:ln w="28575" cap="flat" cmpd="sng">
            <a:solidFill>
              <a:srgbClr val="5CB24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Image.TRIANGLE_LEFT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Image.CHESSBOARD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Image.DIAMOND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Image.DIAMOND_SMALL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Image.SQUARE</a:t>
            </a:r>
          </a:p>
          <a:p>
            <a:pPr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Image.SQUARE_SMALL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Image.RABBIT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Image.COW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Image.MUSIC_CROTCHET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Image.MUSIC_QUAVER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Image.MUSIC_QUAVERS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Image.PITCHFORK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Image.XMAS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Image.PACMAN</a:t>
            </a:r>
          </a:p>
        </p:txBody>
      </p:sp>
      <p:sp>
        <p:nvSpPr>
          <p:cNvPr id="10" name="Shape 169"/>
          <p:cNvSpPr/>
          <p:nvPr/>
        </p:nvSpPr>
        <p:spPr>
          <a:xfrm>
            <a:off x="6018835" y="1620457"/>
            <a:ext cx="2749106" cy="3808070"/>
          </a:xfrm>
          <a:prstGeom prst="rect">
            <a:avLst/>
          </a:prstGeom>
          <a:noFill/>
          <a:ln w="28575" cap="flat" cmpd="sng">
            <a:solidFill>
              <a:srgbClr val="5CB24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Image.TARGET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Image.TSHIRT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Image.ROLLERSKATE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Image.DUCK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Image.HOUSE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Image.TORTOISE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Image.BUTTERFLY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Image.STICKFIGURE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Image.GHOST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Image.SWORD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Image.GIRAFFE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Image.SKULL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Image.UMBRELLA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Image.SNAKE</a:t>
            </a:r>
          </a:p>
        </p:txBody>
      </p:sp>
      <p:sp>
        <p:nvSpPr>
          <p:cNvPr id="11" name="Shape 169"/>
          <p:cNvSpPr/>
          <p:nvPr/>
        </p:nvSpPr>
        <p:spPr>
          <a:xfrm>
            <a:off x="376041" y="5544275"/>
            <a:ext cx="8391900" cy="823730"/>
          </a:xfrm>
          <a:prstGeom prst="rect">
            <a:avLst/>
          </a:prstGeom>
          <a:noFill/>
          <a:ln w="28575" cap="flat" cmpd="sng">
            <a:solidFill>
              <a:srgbClr val="5CB24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Image.CLOCK12 # clock at 12 o' clock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Image.ARROW_N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... # arrows pointing N, NE, E, SE, S, SW, W, NW (microbit.Image.ARROW_direction)</a:t>
            </a:r>
          </a:p>
        </p:txBody>
      </p:sp>
    </p:spTree>
    <p:extLst>
      <p:ext uri="{BB962C8B-B14F-4D97-AF65-F5344CB8AC3E}">
        <p14:creationId xmlns:p14="http://schemas.microsoft.com/office/powerpoint/2010/main" val="544669978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175189" y="0"/>
            <a:ext cx="8229600" cy="683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Activity 3.2</a:t>
            </a:r>
          </a:p>
        </p:txBody>
      </p:sp>
      <p:sp>
        <p:nvSpPr>
          <p:cNvPr id="15" name="Shape 169"/>
          <p:cNvSpPr/>
          <p:nvPr/>
        </p:nvSpPr>
        <p:spPr>
          <a:xfrm>
            <a:off x="376041" y="983258"/>
            <a:ext cx="8391900" cy="1158057"/>
          </a:xfrm>
          <a:prstGeom prst="rect">
            <a:avLst/>
          </a:prstGeom>
          <a:noFill/>
          <a:ln w="28575" cap="flat" cmpd="sng">
            <a:solidFill>
              <a:srgbClr val="62C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Change the example program to display different images when each of the buttons are pressed. Use the example code to help you.</a:t>
            </a:r>
          </a:p>
        </p:txBody>
      </p:sp>
      <p:sp>
        <p:nvSpPr>
          <p:cNvPr id="16" name="Shape 169"/>
          <p:cNvSpPr/>
          <p:nvPr/>
        </p:nvSpPr>
        <p:spPr>
          <a:xfrm>
            <a:off x="376041" y="2257062"/>
            <a:ext cx="4422200" cy="3935393"/>
          </a:xfrm>
          <a:prstGeom prst="rect">
            <a:avLst/>
          </a:prstGeom>
          <a:noFill/>
          <a:ln w="28575" cap="flat" cmpd="sng">
            <a:solidFill>
              <a:srgbClr val="62C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Place a screenshot of your code here.</a:t>
            </a:r>
          </a:p>
        </p:txBody>
      </p:sp>
      <p:sp>
        <p:nvSpPr>
          <p:cNvPr id="6" name="Shape 169"/>
          <p:cNvSpPr/>
          <p:nvPr/>
        </p:nvSpPr>
        <p:spPr>
          <a:xfrm>
            <a:off x="4907666" y="2257062"/>
            <a:ext cx="3860275" cy="2035804"/>
          </a:xfrm>
          <a:prstGeom prst="rect">
            <a:avLst/>
          </a:prstGeom>
          <a:noFill/>
          <a:ln w="28575" cap="flat" cmpd="sng">
            <a:solidFill>
              <a:srgbClr val="62C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endParaRPr lang="en-GB" sz="2000" dirty="0">
              <a:solidFill>
                <a:schemeClr val="tx1"/>
              </a:solidFill>
              <a:latin typeface="Century Gothic" panose="020B0502020202020204" pitchFamily="34" charset="0"/>
              <a:ea typeface="Ubuntu"/>
              <a:cs typeface="Ubuntu"/>
              <a:sym typeface="Ubuntu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5830" y="2375905"/>
            <a:ext cx="3777386" cy="1798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429815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175189" y="0"/>
            <a:ext cx="8229600" cy="683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Activity 3.3</a:t>
            </a:r>
          </a:p>
        </p:txBody>
      </p:sp>
      <p:sp>
        <p:nvSpPr>
          <p:cNvPr id="15" name="Shape 169"/>
          <p:cNvSpPr/>
          <p:nvPr/>
        </p:nvSpPr>
        <p:spPr>
          <a:xfrm>
            <a:off x="376041" y="983259"/>
            <a:ext cx="8391900" cy="857116"/>
          </a:xfrm>
          <a:prstGeom prst="rect">
            <a:avLst/>
          </a:prstGeom>
          <a:noFill/>
          <a:ln w="28575" cap="flat" cmpd="sng">
            <a:solidFill>
              <a:srgbClr val="62C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Create a program that will play two different animations, one when button a is pressed and one when button b is pressed.</a:t>
            </a:r>
          </a:p>
        </p:txBody>
      </p:sp>
      <p:sp>
        <p:nvSpPr>
          <p:cNvPr id="16" name="Shape 169"/>
          <p:cNvSpPr/>
          <p:nvPr/>
        </p:nvSpPr>
        <p:spPr>
          <a:xfrm>
            <a:off x="376041" y="3767588"/>
            <a:ext cx="8391900" cy="2424868"/>
          </a:xfrm>
          <a:prstGeom prst="rect">
            <a:avLst/>
          </a:prstGeom>
          <a:noFill/>
          <a:ln w="28575" cap="flat" cmpd="sng">
            <a:solidFill>
              <a:srgbClr val="62C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Place a screenshot of your code here.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142" y="1975239"/>
            <a:ext cx="5162550" cy="1676400"/>
          </a:xfrm>
          <a:prstGeom prst="rect">
            <a:avLst/>
          </a:prstGeom>
        </p:spPr>
      </p:pic>
      <p:sp>
        <p:nvSpPr>
          <p:cNvPr id="6" name="Shape 169"/>
          <p:cNvSpPr/>
          <p:nvPr/>
        </p:nvSpPr>
        <p:spPr>
          <a:xfrm>
            <a:off x="376041" y="1956323"/>
            <a:ext cx="5353426" cy="1695316"/>
          </a:xfrm>
          <a:prstGeom prst="rect">
            <a:avLst/>
          </a:prstGeom>
          <a:noFill/>
          <a:ln w="28575" cap="flat" cmpd="sng">
            <a:solidFill>
              <a:srgbClr val="62C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endParaRPr lang="en-GB" sz="2000" dirty="0">
              <a:solidFill>
                <a:schemeClr val="tx1"/>
              </a:solidFill>
              <a:latin typeface="Century Gothic" panose="020B0502020202020204" pitchFamily="34" charset="0"/>
              <a:ea typeface="Ubuntu"/>
              <a:cs typeface="Ubuntu"/>
              <a:sym typeface="Ubuntu"/>
            </a:endParaRPr>
          </a:p>
        </p:txBody>
      </p:sp>
      <p:sp>
        <p:nvSpPr>
          <p:cNvPr id="7" name="Shape 169"/>
          <p:cNvSpPr/>
          <p:nvPr/>
        </p:nvSpPr>
        <p:spPr>
          <a:xfrm>
            <a:off x="5879939" y="1956524"/>
            <a:ext cx="2888001" cy="857116"/>
          </a:xfrm>
          <a:prstGeom prst="rect">
            <a:avLst/>
          </a:prstGeom>
          <a:noFill/>
          <a:ln w="28575" cap="flat" cmpd="sng">
            <a:solidFill>
              <a:srgbClr val="62C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Use this code as a starting point.</a:t>
            </a:r>
          </a:p>
        </p:txBody>
      </p:sp>
    </p:spTree>
    <p:extLst>
      <p:ext uri="{BB962C8B-B14F-4D97-AF65-F5344CB8AC3E}">
        <p14:creationId xmlns:p14="http://schemas.microsoft.com/office/powerpoint/2010/main" val="2377393505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499" y="3017788"/>
            <a:ext cx="5800725" cy="1952625"/>
          </a:xfrm>
          <a:prstGeom prst="rect">
            <a:avLst/>
          </a:prstGeom>
        </p:spPr>
      </p:pic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175189" y="0"/>
            <a:ext cx="8229600" cy="683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Random</a:t>
            </a:r>
          </a:p>
        </p:txBody>
      </p:sp>
      <p:sp>
        <p:nvSpPr>
          <p:cNvPr id="5" name="Shape 169"/>
          <p:cNvSpPr/>
          <p:nvPr/>
        </p:nvSpPr>
        <p:spPr>
          <a:xfrm>
            <a:off x="376041" y="960108"/>
            <a:ext cx="8391900" cy="889713"/>
          </a:xfrm>
          <a:prstGeom prst="rect">
            <a:avLst/>
          </a:prstGeom>
          <a:noFill/>
          <a:ln w="28575" cap="flat" cmpd="sng">
            <a:solidFill>
              <a:srgbClr val="5CB24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The random module in Python can be used to generate random numbers or select random items from a list.</a:t>
            </a:r>
          </a:p>
        </p:txBody>
      </p:sp>
      <p:sp>
        <p:nvSpPr>
          <p:cNvPr id="34" name="Shape 169"/>
          <p:cNvSpPr/>
          <p:nvPr/>
        </p:nvSpPr>
        <p:spPr>
          <a:xfrm>
            <a:off x="376041" y="1977541"/>
            <a:ext cx="8391900" cy="835108"/>
          </a:xfrm>
          <a:prstGeom prst="rect">
            <a:avLst/>
          </a:prstGeom>
          <a:noFill/>
          <a:ln w="28575" cap="flat" cmpd="sng">
            <a:solidFill>
              <a:srgbClr val="5CB24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This example program displays a random name from the list when the micro:bit is shaken.</a:t>
            </a:r>
          </a:p>
        </p:txBody>
      </p:sp>
      <p:sp>
        <p:nvSpPr>
          <p:cNvPr id="12" name="Shape 169"/>
          <p:cNvSpPr/>
          <p:nvPr/>
        </p:nvSpPr>
        <p:spPr>
          <a:xfrm>
            <a:off x="376041" y="5098133"/>
            <a:ext cx="8391900" cy="544943"/>
          </a:xfrm>
          <a:prstGeom prst="rect">
            <a:avLst/>
          </a:prstGeom>
          <a:noFill/>
          <a:ln w="28575" cap="flat" cmpd="sng">
            <a:solidFill>
              <a:srgbClr val="5CB24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Try it out for yourself (you can change the names).</a:t>
            </a:r>
          </a:p>
        </p:txBody>
      </p:sp>
      <p:sp>
        <p:nvSpPr>
          <p:cNvPr id="13" name="Shape 169"/>
          <p:cNvSpPr/>
          <p:nvPr/>
        </p:nvSpPr>
        <p:spPr>
          <a:xfrm>
            <a:off x="376041" y="2940369"/>
            <a:ext cx="8391900" cy="2030044"/>
          </a:xfrm>
          <a:prstGeom prst="rect">
            <a:avLst/>
          </a:prstGeom>
          <a:noFill/>
          <a:ln w="28575" cap="flat" cmpd="sng">
            <a:solidFill>
              <a:srgbClr val="5CB24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endParaRPr lang="en-GB" sz="2000" dirty="0">
              <a:solidFill>
                <a:schemeClr val="tx1"/>
              </a:solidFill>
              <a:latin typeface="Century Gothic" panose="020B0502020202020204" pitchFamily="34" charset="0"/>
              <a:ea typeface="Ubuntu"/>
              <a:cs typeface="Ubuntu"/>
              <a:sym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2635963572"/>
      </p:ext>
    </p:extLst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500" y="2310967"/>
            <a:ext cx="5800725" cy="1952625"/>
          </a:xfrm>
          <a:prstGeom prst="rect">
            <a:avLst/>
          </a:prstGeom>
        </p:spPr>
      </p:pic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175189" y="0"/>
            <a:ext cx="8229600" cy="683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Activity 3.4</a:t>
            </a:r>
          </a:p>
        </p:txBody>
      </p:sp>
      <p:sp>
        <p:nvSpPr>
          <p:cNvPr id="15" name="Shape 169"/>
          <p:cNvSpPr/>
          <p:nvPr/>
        </p:nvSpPr>
        <p:spPr>
          <a:xfrm>
            <a:off x="376041" y="983259"/>
            <a:ext cx="8391900" cy="1158058"/>
          </a:xfrm>
          <a:prstGeom prst="rect">
            <a:avLst/>
          </a:prstGeom>
          <a:noFill/>
          <a:ln w="28575" cap="flat" cmpd="sng">
            <a:solidFill>
              <a:srgbClr val="62C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Using the example program as a starting point create a program that turns the micro:bit into an electronic dice (when shaken it should output a number between 1 and 6).</a:t>
            </a:r>
          </a:p>
        </p:txBody>
      </p:sp>
      <p:sp>
        <p:nvSpPr>
          <p:cNvPr id="19" name="Shape 169"/>
          <p:cNvSpPr/>
          <p:nvPr/>
        </p:nvSpPr>
        <p:spPr>
          <a:xfrm>
            <a:off x="376041" y="4392508"/>
            <a:ext cx="8391900" cy="1799947"/>
          </a:xfrm>
          <a:prstGeom prst="rect">
            <a:avLst/>
          </a:prstGeom>
          <a:noFill/>
          <a:ln w="28575" cap="flat" cmpd="sng">
            <a:solidFill>
              <a:srgbClr val="62C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Place a screenshot of your code here.</a:t>
            </a:r>
          </a:p>
        </p:txBody>
      </p:sp>
      <p:sp>
        <p:nvSpPr>
          <p:cNvPr id="20" name="Shape 169"/>
          <p:cNvSpPr/>
          <p:nvPr/>
        </p:nvSpPr>
        <p:spPr>
          <a:xfrm>
            <a:off x="376041" y="2270233"/>
            <a:ext cx="8391900" cy="1993359"/>
          </a:xfrm>
          <a:prstGeom prst="rect">
            <a:avLst/>
          </a:prstGeom>
          <a:noFill/>
          <a:ln w="28575" cap="flat" cmpd="sng">
            <a:solidFill>
              <a:srgbClr val="62C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endParaRPr lang="en-GB" sz="2000" dirty="0">
              <a:solidFill>
                <a:schemeClr val="tx1"/>
              </a:solidFill>
              <a:latin typeface="Century Gothic" panose="020B0502020202020204" pitchFamily="34" charset="0"/>
              <a:ea typeface="Ubuntu"/>
              <a:cs typeface="Ubuntu"/>
              <a:sym typeface="Ubuntu"/>
            </a:endParaRPr>
          </a:p>
        </p:txBody>
      </p:sp>
      <p:pic>
        <p:nvPicPr>
          <p:cNvPr id="1026" name="Picture 2" descr="https://upload.wikimedia.org/wikipedia/commons/thumb/3/36/Two_red_dice_01.svg/2000px-Two_red_dice_01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225" y="2476982"/>
            <a:ext cx="2400237" cy="153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8376980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980</TotalTime>
  <Words>438</Words>
  <Application>Microsoft Office PowerPoint</Application>
  <PresentationFormat>On-screen Show (4:3)</PresentationFormat>
  <Paragraphs>77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Century Gothic</vt:lpstr>
      <vt:lpstr>PT Sans</vt:lpstr>
      <vt:lpstr>Questrial</vt:lpstr>
      <vt:lpstr>Ubuntu</vt:lpstr>
      <vt:lpstr>Custom Design</vt:lpstr>
      <vt:lpstr>Lesson 3</vt:lpstr>
      <vt:lpstr>Iteration</vt:lpstr>
      <vt:lpstr>Activity 3.1</vt:lpstr>
      <vt:lpstr>Selection</vt:lpstr>
      <vt:lpstr>Built In Images</vt:lpstr>
      <vt:lpstr>Activity 3.2</vt:lpstr>
      <vt:lpstr>Activity 3.3</vt:lpstr>
      <vt:lpstr>Random</vt:lpstr>
      <vt:lpstr>Activity 3.4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1</dc:title>
  <dc:creator>Alex</dc:creator>
  <cp:lastModifiedBy>Alex Hadwen-Bennett</cp:lastModifiedBy>
  <cp:revision>113</cp:revision>
  <dcterms:modified xsi:type="dcterms:W3CDTF">2016-05-25T21:21:38Z</dcterms:modified>
</cp:coreProperties>
</file>