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8" r:id="rId2"/>
    <p:sldId id="274" r:id="rId3"/>
    <p:sldId id="277" r:id="rId4"/>
    <p:sldId id="262" r:id="rId5"/>
    <p:sldId id="276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15E"/>
    <a:srgbClr val="387CB5"/>
    <a:srgbClr val="387DB6"/>
    <a:srgbClr val="FFC534"/>
    <a:srgbClr val="FFE95B"/>
    <a:srgbClr val="548DD8"/>
    <a:srgbClr val="39B14F"/>
    <a:srgbClr val="66F782"/>
    <a:srgbClr val="E16E31"/>
    <a:srgbClr val="FF9D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4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0982" y="3904758"/>
            <a:ext cx="6115050" cy="596987"/>
          </a:xfrm>
        </p:spPr>
        <p:txBody>
          <a:bodyPr anchor="b">
            <a:normAutofit/>
          </a:bodyPr>
          <a:lstStyle>
            <a:lvl1pPr algn="l">
              <a:defRPr sz="3200">
                <a:solidFill>
                  <a:srgbClr val="387CB5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995432" y="2585228"/>
            <a:ext cx="63554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solidFill>
                  <a:srgbClr val="1E415E"/>
                </a:solidFill>
                <a:latin typeface="Century Gothic" panose="020B0502020202020204" pitchFamily="34" charset="0"/>
              </a:rPr>
              <a:t>Python</a:t>
            </a:r>
            <a:endParaRPr lang="en-GB" sz="9600" dirty="0">
              <a:solidFill>
                <a:srgbClr val="1E415E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90C8DD75-3648-496B-95D9-581FE00A5038}" type="datetimeFigureOut">
              <a:rPr lang="en-GB" smtClean="0"/>
              <a:t>20/05/2014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9BD231BB-61DD-47C6-8275-65586751A91F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Rectangle 14"/>
          <p:cNvSpPr/>
          <p:nvPr userDrawn="1"/>
        </p:nvSpPr>
        <p:spPr>
          <a:xfrm>
            <a:off x="0" y="-28238"/>
            <a:ext cx="2766785" cy="6886237"/>
          </a:xfrm>
          <a:prstGeom prst="rect">
            <a:avLst/>
          </a:prstGeom>
          <a:solidFill>
            <a:srgbClr val="1E415E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71" t="13870" r="64885" b="27854"/>
          <a:stretch/>
        </p:blipFill>
        <p:spPr>
          <a:xfrm>
            <a:off x="-64374" y="2279887"/>
            <a:ext cx="2922716" cy="2269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432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DD75-3648-496B-95D9-581FE00A5038}" type="datetimeFigureOut">
              <a:rPr lang="en-GB" smtClean="0"/>
              <a:t>20/05/2014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31BB-61DD-47C6-8275-65586751A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957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DD75-3648-496B-95D9-581FE00A5038}" type="datetimeFigureOut">
              <a:rPr lang="en-GB" smtClean="0"/>
              <a:t>20/05/2014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31BB-61DD-47C6-8275-65586751A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765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1406106"/>
          </a:xfrm>
          <a:prstGeom prst="rect">
            <a:avLst/>
          </a:prstGeom>
          <a:solidFill>
            <a:srgbClr val="1E415E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8466" y="219046"/>
            <a:ext cx="7815534" cy="1014413"/>
          </a:xfrm>
        </p:spPr>
        <p:txBody>
          <a:bodyPr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951" y="1543948"/>
            <a:ext cx="8729849" cy="4633015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DD75-3648-496B-95D9-581FE00A5038}" type="datetimeFigureOut">
              <a:rPr lang="en-GB" smtClean="0"/>
              <a:t>20/05/2014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31BB-61DD-47C6-8275-65586751A91F}" type="slidenum">
              <a:rPr lang="en-GB" smtClean="0"/>
              <a:t>‹#›</a:t>
            </a:fld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71" t="13870" r="64885" b="27854"/>
          <a:stretch/>
        </p:blipFill>
        <p:spPr>
          <a:xfrm>
            <a:off x="-84666" y="62404"/>
            <a:ext cx="1620982" cy="125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146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DD75-3648-496B-95D9-581FE00A5038}" type="datetimeFigureOut">
              <a:rPr lang="en-GB" smtClean="0"/>
              <a:t>20/05/2014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31BB-61DD-47C6-8275-65586751A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345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DD75-3648-496B-95D9-581FE00A5038}" type="datetimeFigureOut">
              <a:rPr lang="en-GB" smtClean="0"/>
              <a:t>20/05/2014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31BB-61DD-47C6-8275-65586751A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762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DD75-3648-496B-95D9-581FE00A5038}" type="datetimeFigureOut">
              <a:rPr lang="en-GB" smtClean="0"/>
              <a:t>20/05/2014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31BB-61DD-47C6-8275-65586751A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176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DD75-3648-496B-95D9-581FE00A5038}" type="datetimeFigureOut">
              <a:rPr lang="en-GB" smtClean="0"/>
              <a:t>20/05/2014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31BB-61DD-47C6-8275-65586751A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550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DD75-3648-496B-95D9-581FE00A5038}" type="datetimeFigureOut">
              <a:rPr lang="en-GB" smtClean="0"/>
              <a:t>20/05/2014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31BB-61DD-47C6-8275-65586751A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991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DD75-3648-496B-95D9-581FE00A5038}" type="datetimeFigureOut">
              <a:rPr lang="en-GB" smtClean="0"/>
              <a:t>20/05/2014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31BB-61DD-47C6-8275-65586751A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527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DD75-3648-496B-95D9-581FE00A5038}" type="datetimeFigureOut">
              <a:rPr lang="en-GB" smtClean="0"/>
              <a:t>20/05/2014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31BB-61DD-47C6-8275-65586751A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952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8DD75-3648-496B-95D9-581FE00A5038}" type="datetimeFigureOut">
              <a:rPr lang="en-GB" smtClean="0"/>
              <a:t>20/05/2014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231BB-61DD-47C6-8275-65586751A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476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Calibri Light" panose="020F030202020403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5"/>
          <p:cNvSpPr>
            <a:spLocks noGrp="1"/>
          </p:cNvSpPr>
          <p:nvPr>
            <p:ph type="title"/>
          </p:nvPr>
        </p:nvSpPr>
        <p:spPr>
          <a:xfrm>
            <a:off x="1328466" y="219046"/>
            <a:ext cx="7815534" cy="1014413"/>
          </a:xfrm>
        </p:spPr>
        <p:txBody>
          <a:bodyPr>
            <a:normAutofit/>
          </a:bodyPr>
          <a:lstStyle/>
          <a:p>
            <a:r>
              <a:rPr lang="en-GB" sz="3600" dirty="0" smtClean="0"/>
              <a:t>Sequencing</a:t>
            </a:r>
            <a:endParaRPr lang="en-GB" sz="3600" dirty="0"/>
          </a:p>
        </p:txBody>
      </p:sp>
      <p:sp>
        <p:nvSpPr>
          <p:cNvPr id="8" name="Rectangle 7"/>
          <p:cNvSpPr/>
          <p:nvPr/>
        </p:nvSpPr>
        <p:spPr>
          <a:xfrm>
            <a:off x="212780" y="1574172"/>
            <a:ext cx="8718440" cy="853116"/>
          </a:xfrm>
          <a:prstGeom prst="rect">
            <a:avLst/>
          </a:prstGeom>
          <a:solidFill>
            <a:srgbClr val="1E415E"/>
          </a:solidFill>
          <a:ln w="28575">
            <a:solidFill>
              <a:srgbClr val="1E41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The most simple type of program uses sequencing, a set of instructions carried out one after another.</a:t>
            </a:r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17588" y="20140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latin typeface="Century Gothic" panose="020B0502020202020204" pitchFamily="34" charset="0"/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3284573" y="2621749"/>
            <a:ext cx="2574855" cy="528698"/>
          </a:xfrm>
          <a:prstGeom prst="flowChartTerminator">
            <a:avLst/>
          </a:prstGeom>
          <a:solidFill>
            <a:srgbClr val="387DB6"/>
          </a:solidFill>
          <a:ln w="28575">
            <a:solidFill>
              <a:srgbClr val="1E41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Start</a:t>
            </a:r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3284573" y="6147428"/>
            <a:ext cx="2574855" cy="528698"/>
          </a:xfrm>
          <a:prstGeom prst="flowChartTerminator">
            <a:avLst/>
          </a:prstGeom>
          <a:solidFill>
            <a:srgbClr val="387DB6"/>
          </a:solidFill>
          <a:ln w="28575">
            <a:solidFill>
              <a:srgbClr val="1E41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End</a:t>
            </a:r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572000" y="3170207"/>
            <a:ext cx="1" cy="331287"/>
          </a:xfrm>
          <a:prstGeom prst="straightConnector1">
            <a:avLst/>
          </a:prstGeom>
          <a:ln w="19050">
            <a:solidFill>
              <a:srgbClr val="1E415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571999" y="3952323"/>
            <a:ext cx="3" cy="381665"/>
          </a:xfrm>
          <a:prstGeom prst="straightConnector1">
            <a:avLst/>
          </a:prstGeom>
          <a:ln w="19050">
            <a:solidFill>
              <a:srgbClr val="1E415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571682" y="5785429"/>
            <a:ext cx="637" cy="355284"/>
          </a:xfrm>
          <a:prstGeom prst="straightConnector1">
            <a:avLst/>
          </a:prstGeom>
          <a:ln w="19050">
            <a:solidFill>
              <a:srgbClr val="1E415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4571999" y="4877727"/>
            <a:ext cx="2" cy="354213"/>
          </a:xfrm>
          <a:prstGeom prst="straightConnector1">
            <a:avLst/>
          </a:prstGeom>
          <a:ln w="19050">
            <a:solidFill>
              <a:srgbClr val="1E415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lowchart: Data 14"/>
          <p:cNvSpPr/>
          <p:nvPr/>
        </p:nvSpPr>
        <p:spPr>
          <a:xfrm>
            <a:off x="3212407" y="3405549"/>
            <a:ext cx="2719186" cy="546774"/>
          </a:xfrm>
          <a:prstGeom prst="flowChartInputOutput">
            <a:avLst/>
          </a:prstGeom>
          <a:solidFill>
            <a:srgbClr val="387CB5"/>
          </a:solidFill>
          <a:ln w="28575">
            <a:solidFill>
              <a:srgbClr val="1E41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entury Gothic" panose="020B0502020202020204" pitchFamily="34" charset="0"/>
              </a:rPr>
              <a:t>Display “Computer”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16" name="Flowchart: Data 15"/>
          <p:cNvSpPr/>
          <p:nvPr/>
        </p:nvSpPr>
        <p:spPr>
          <a:xfrm>
            <a:off x="3212407" y="4330953"/>
            <a:ext cx="2719186" cy="546774"/>
          </a:xfrm>
          <a:prstGeom prst="flowChartInputOutput">
            <a:avLst/>
          </a:prstGeom>
          <a:solidFill>
            <a:srgbClr val="387CB5"/>
          </a:solidFill>
          <a:ln w="28575">
            <a:solidFill>
              <a:srgbClr val="1E41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entury Gothic" panose="020B0502020202020204" pitchFamily="34" charset="0"/>
              </a:rPr>
              <a:t>Display “Science”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17" name="Flowchart: Data 16"/>
          <p:cNvSpPr/>
          <p:nvPr/>
        </p:nvSpPr>
        <p:spPr>
          <a:xfrm>
            <a:off x="3212407" y="5231940"/>
            <a:ext cx="2719186" cy="546774"/>
          </a:xfrm>
          <a:prstGeom prst="flowChartInputOutput">
            <a:avLst/>
          </a:prstGeom>
          <a:solidFill>
            <a:srgbClr val="387CB5"/>
          </a:solidFill>
          <a:ln w="28575">
            <a:solidFill>
              <a:srgbClr val="1E41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entury Gothic" panose="020B0502020202020204" pitchFamily="34" charset="0"/>
              </a:rPr>
              <a:t>Display “Rocks”</a:t>
            </a:r>
            <a:endParaRPr lang="en-GB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43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5"/>
          <p:cNvSpPr>
            <a:spLocks noGrp="1"/>
          </p:cNvSpPr>
          <p:nvPr>
            <p:ph type="title"/>
          </p:nvPr>
        </p:nvSpPr>
        <p:spPr>
          <a:xfrm>
            <a:off x="1328466" y="219046"/>
            <a:ext cx="7815534" cy="1014413"/>
          </a:xfrm>
        </p:spPr>
        <p:txBody>
          <a:bodyPr>
            <a:normAutofit/>
          </a:bodyPr>
          <a:lstStyle/>
          <a:p>
            <a:r>
              <a:rPr lang="en-GB" sz="3600" dirty="0" smtClean="0"/>
              <a:t>Flowcharts</a:t>
            </a:r>
            <a:endParaRPr lang="en-GB" sz="3600" dirty="0"/>
          </a:p>
        </p:txBody>
      </p:sp>
      <p:sp>
        <p:nvSpPr>
          <p:cNvPr id="8" name="Rectangle 7"/>
          <p:cNvSpPr/>
          <p:nvPr/>
        </p:nvSpPr>
        <p:spPr>
          <a:xfrm>
            <a:off x="212780" y="1574172"/>
            <a:ext cx="8718440" cy="530992"/>
          </a:xfrm>
          <a:prstGeom prst="rect">
            <a:avLst/>
          </a:prstGeom>
          <a:solidFill>
            <a:srgbClr val="1E415E"/>
          </a:solidFill>
          <a:ln w="28575">
            <a:solidFill>
              <a:srgbClr val="1E41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Flowcharts are used to plan programs before they are created.</a:t>
            </a:r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17588" y="20140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latin typeface="Century Gothic" panose="020B050202020202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415277"/>
              </p:ext>
            </p:extLst>
          </p:nvPr>
        </p:nvGraphicFramePr>
        <p:xfrm>
          <a:off x="210951" y="2216991"/>
          <a:ext cx="8720269" cy="4468556"/>
        </p:xfrm>
        <a:graphic>
          <a:graphicData uri="http://schemas.openxmlformats.org/drawingml/2006/table">
            <a:tbl>
              <a:tblPr/>
              <a:tblGrid>
                <a:gridCol w="2375838"/>
                <a:gridCol w="6344431"/>
              </a:tblGrid>
              <a:tr h="748325">
                <a:tc>
                  <a:txBody>
                    <a:bodyPr/>
                    <a:lstStyle/>
                    <a:p>
                      <a:pPr fontAlgn="t"/>
                      <a:r>
                        <a:rPr lang="en-GB" sz="1400" dirty="0">
                          <a:ln>
                            <a:noFill/>
                          </a:ln>
                          <a:solidFill>
                            <a:srgbClr val="39B14F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76200" marR="76200" marT="76200" marB="76200">
                    <a:lnL w="19050" cap="flat" cmpd="sng" algn="ctr">
                      <a:solidFill>
                        <a:srgbClr val="39B1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9B1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9B1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9B1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0" i="0" u="none" strike="noStrike" dirty="0">
                          <a:ln>
                            <a:noFill/>
                          </a:ln>
                          <a:solidFill>
                            <a:srgbClr val="39B14F"/>
                          </a:solidFill>
                          <a:effectLst/>
                          <a:latin typeface="Century Gothic" panose="020B0502020202020204" pitchFamily="34" charset="0"/>
                        </a:rPr>
                        <a:t>The </a:t>
                      </a:r>
                      <a:r>
                        <a:rPr lang="en-GB" sz="1600" b="1" i="0" u="none" strike="noStrike" dirty="0">
                          <a:ln>
                            <a:noFill/>
                          </a:ln>
                          <a:solidFill>
                            <a:srgbClr val="39B14F"/>
                          </a:solidFill>
                          <a:effectLst/>
                          <a:latin typeface="Century Gothic" panose="020B0502020202020204" pitchFamily="34" charset="0"/>
                        </a:rPr>
                        <a:t>start </a:t>
                      </a:r>
                      <a:r>
                        <a:rPr lang="en-GB" sz="1600" b="0" i="0" u="none" strike="noStrike" dirty="0">
                          <a:ln>
                            <a:noFill/>
                          </a:ln>
                          <a:solidFill>
                            <a:srgbClr val="39B14F"/>
                          </a:solidFill>
                          <a:effectLst/>
                          <a:latin typeface="Century Gothic" panose="020B0502020202020204" pitchFamily="34" charset="0"/>
                        </a:rPr>
                        <a:t>or </a:t>
                      </a:r>
                      <a:r>
                        <a:rPr lang="en-GB" sz="1600" b="1" i="0" u="none" strike="noStrike" dirty="0">
                          <a:ln>
                            <a:noFill/>
                          </a:ln>
                          <a:solidFill>
                            <a:srgbClr val="39B14F"/>
                          </a:solidFill>
                          <a:effectLst/>
                          <a:latin typeface="Century Gothic" panose="020B0502020202020204" pitchFamily="34" charset="0"/>
                        </a:rPr>
                        <a:t>end</a:t>
                      </a:r>
                      <a:r>
                        <a:rPr lang="en-GB" sz="1600" b="0" i="0" u="none" strike="noStrike" dirty="0">
                          <a:ln>
                            <a:noFill/>
                          </a:ln>
                          <a:solidFill>
                            <a:srgbClr val="39B14F"/>
                          </a:solidFill>
                          <a:effectLst/>
                          <a:latin typeface="Century Gothic" panose="020B0502020202020204" pitchFamily="34" charset="0"/>
                        </a:rPr>
                        <a:t> of the program. There may be more than one way to complete the algorithm and </a:t>
                      </a:r>
                      <a:r>
                        <a:rPr lang="en-GB" sz="1600" b="0" i="0" u="none" strike="noStrike" dirty="0" smtClean="0">
                          <a:ln>
                            <a:noFill/>
                          </a:ln>
                          <a:solidFill>
                            <a:srgbClr val="39B14F"/>
                          </a:solidFill>
                          <a:effectLst/>
                          <a:latin typeface="Century Gothic" panose="020B0502020202020204" pitchFamily="34" charset="0"/>
                        </a:rPr>
                        <a:t>there </a:t>
                      </a:r>
                      <a:r>
                        <a:rPr lang="en-GB" sz="1600" b="0" i="0" u="none" strike="noStrike" dirty="0">
                          <a:ln>
                            <a:noFill/>
                          </a:ln>
                          <a:solidFill>
                            <a:srgbClr val="39B14F"/>
                          </a:solidFill>
                          <a:effectLst/>
                          <a:latin typeface="Century Gothic" panose="020B0502020202020204" pitchFamily="34" charset="0"/>
                        </a:rPr>
                        <a:t>may be more than one end box.</a:t>
                      </a:r>
                      <a:endParaRPr lang="en-GB" sz="1600" dirty="0">
                        <a:ln>
                          <a:noFill/>
                        </a:ln>
                        <a:solidFill>
                          <a:srgbClr val="39B14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0" marR="76200" marT="76200" marB="76200">
                    <a:lnL w="19050" cap="flat" cmpd="sng" algn="ctr">
                      <a:solidFill>
                        <a:srgbClr val="39B1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9B1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9B1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9B1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815">
                <a:tc>
                  <a:txBody>
                    <a:bodyPr/>
                    <a:lstStyle/>
                    <a:p>
                      <a:pPr fontAlgn="t"/>
                      <a:r>
                        <a:rPr lang="en-GB" sz="1400">
                          <a:ln>
                            <a:noFill/>
                          </a:ln>
                          <a:solidFill>
                            <a:srgbClr val="39B14F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76200" marR="76200" marT="76200" marB="76200">
                    <a:lnL w="19050" cap="flat" cmpd="sng" algn="ctr">
                      <a:solidFill>
                        <a:srgbClr val="39B1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9B1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9B1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9B1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0" i="0" u="none" strike="noStrike">
                          <a:ln>
                            <a:noFill/>
                          </a:ln>
                          <a:solidFill>
                            <a:srgbClr val="39B14F"/>
                          </a:solidFill>
                          <a:effectLst/>
                          <a:latin typeface="Century Gothic" panose="020B0502020202020204" pitchFamily="34" charset="0"/>
                        </a:rPr>
                        <a:t>A process, that is doing something for example calculating something.</a:t>
                      </a:r>
                      <a:endParaRPr lang="en-GB" sz="1600">
                        <a:ln>
                          <a:noFill/>
                        </a:ln>
                        <a:solidFill>
                          <a:srgbClr val="39B14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0" marR="76200" marT="76200" marB="76200">
                    <a:lnL w="19050" cap="flat" cmpd="sng" algn="ctr">
                      <a:solidFill>
                        <a:srgbClr val="39B1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9B1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9B1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9B1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2725">
                <a:tc>
                  <a:txBody>
                    <a:bodyPr/>
                    <a:lstStyle/>
                    <a:p>
                      <a:pPr fontAlgn="t"/>
                      <a:r>
                        <a:rPr lang="en-GB" sz="1400">
                          <a:ln>
                            <a:noFill/>
                          </a:ln>
                          <a:solidFill>
                            <a:srgbClr val="39B14F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76200" marR="76200" marT="76200" marB="76200">
                    <a:lnL w="19050" cap="flat" cmpd="sng" algn="ctr">
                      <a:solidFill>
                        <a:srgbClr val="39B1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9B1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9B1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9B1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0" i="0" u="none" strike="noStrike">
                          <a:ln>
                            <a:noFill/>
                          </a:ln>
                          <a:solidFill>
                            <a:srgbClr val="39B14F"/>
                          </a:solidFill>
                          <a:effectLst/>
                          <a:latin typeface="Century Gothic" panose="020B0502020202020204" pitchFamily="34" charset="0"/>
                        </a:rPr>
                        <a:t>An </a:t>
                      </a:r>
                      <a:r>
                        <a:rPr lang="en-GB" sz="1600" b="1" i="0" u="none" strike="noStrike">
                          <a:ln>
                            <a:noFill/>
                          </a:ln>
                          <a:solidFill>
                            <a:srgbClr val="39B14F"/>
                          </a:solidFill>
                          <a:effectLst/>
                          <a:latin typeface="Century Gothic" panose="020B0502020202020204" pitchFamily="34" charset="0"/>
                        </a:rPr>
                        <a:t>input </a:t>
                      </a:r>
                      <a:r>
                        <a:rPr lang="en-GB" sz="1600" b="0" i="0" u="none" strike="noStrike">
                          <a:ln>
                            <a:noFill/>
                          </a:ln>
                          <a:solidFill>
                            <a:srgbClr val="39B14F"/>
                          </a:solidFill>
                          <a:effectLst/>
                          <a:latin typeface="Century Gothic" panose="020B0502020202020204" pitchFamily="34" charset="0"/>
                        </a:rPr>
                        <a:t>or </a:t>
                      </a:r>
                      <a:r>
                        <a:rPr lang="en-GB" sz="1600" b="1" i="0" u="none" strike="noStrike">
                          <a:ln>
                            <a:noFill/>
                          </a:ln>
                          <a:solidFill>
                            <a:srgbClr val="39B14F"/>
                          </a:solidFill>
                          <a:effectLst/>
                          <a:latin typeface="Century Gothic" panose="020B0502020202020204" pitchFamily="34" charset="0"/>
                        </a:rPr>
                        <a:t>output</a:t>
                      </a:r>
                      <a:r>
                        <a:rPr lang="en-GB" sz="1600" b="0" i="0" u="none" strike="noStrike">
                          <a:ln>
                            <a:noFill/>
                          </a:ln>
                          <a:solidFill>
                            <a:srgbClr val="39B14F"/>
                          </a:solidFill>
                          <a:effectLst/>
                          <a:latin typeface="Century Gothic" panose="020B0502020202020204" pitchFamily="34" charset="0"/>
                        </a:rPr>
                        <a:t>, for example: </a:t>
                      </a:r>
                      <a:endParaRPr lang="en-GB" sz="1600">
                        <a:ln>
                          <a:noFill/>
                        </a:ln>
                        <a:solidFill>
                          <a:srgbClr val="39B14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0" i="0" u="none" strike="noStrike">
                          <a:ln>
                            <a:noFill/>
                          </a:ln>
                          <a:solidFill>
                            <a:srgbClr val="39B14F"/>
                          </a:solidFill>
                          <a:effectLst/>
                          <a:latin typeface="Century Gothic" panose="020B0502020202020204" pitchFamily="34" charset="0"/>
                        </a:rPr>
                        <a:t>Input num1</a:t>
                      </a:r>
                      <a:endParaRPr lang="en-GB" sz="1600">
                        <a:ln>
                          <a:noFill/>
                        </a:ln>
                        <a:solidFill>
                          <a:srgbClr val="39B14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0" marR="76200" marT="76200" marB="76200">
                    <a:lnL w="19050" cap="flat" cmpd="sng" algn="ctr">
                      <a:solidFill>
                        <a:srgbClr val="39B1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9B1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9B1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9B1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7831">
                <a:tc>
                  <a:txBody>
                    <a:bodyPr/>
                    <a:lstStyle/>
                    <a:p>
                      <a:pPr fontAlgn="t"/>
                      <a:r>
                        <a:rPr lang="en-GB" sz="1400">
                          <a:ln>
                            <a:noFill/>
                          </a:ln>
                          <a:solidFill>
                            <a:srgbClr val="39B14F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76200" marR="76200" marT="76200" marB="76200">
                    <a:lnL w="19050" cap="flat" cmpd="sng" algn="ctr">
                      <a:solidFill>
                        <a:srgbClr val="39B1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9B1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9B1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9B1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0" i="0" u="none" strike="noStrike">
                          <a:ln>
                            <a:noFill/>
                          </a:ln>
                          <a:solidFill>
                            <a:srgbClr val="39B14F"/>
                          </a:solidFill>
                          <a:effectLst/>
                          <a:latin typeface="Century Gothic" panose="020B0502020202020204" pitchFamily="34" charset="0"/>
                        </a:rPr>
                        <a:t>A </a:t>
                      </a:r>
                      <a:r>
                        <a:rPr lang="en-GB" sz="1600" b="1" i="0" u="none" strike="noStrike">
                          <a:ln>
                            <a:noFill/>
                          </a:ln>
                          <a:solidFill>
                            <a:srgbClr val="39B14F"/>
                          </a:solidFill>
                          <a:effectLst/>
                          <a:latin typeface="Century Gothic" panose="020B0502020202020204" pitchFamily="34" charset="0"/>
                        </a:rPr>
                        <a:t>decision</a:t>
                      </a:r>
                      <a:r>
                        <a:rPr lang="en-GB" sz="1600" b="0" i="0" u="none" strike="noStrike">
                          <a:ln>
                            <a:noFill/>
                          </a:ln>
                          <a:solidFill>
                            <a:srgbClr val="39B14F"/>
                          </a:solidFill>
                          <a:effectLst/>
                          <a:latin typeface="Century Gothic" panose="020B0502020202020204" pitchFamily="34" charset="0"/>
                        </a:rPr>
                        <a:t>, YES or NO, or a choice of paths, for example:</a:t>
                      </a:r>
                      <a:endParaRPr lang="en-GB" sz="1600">
                        <a:ln>
                          <a:noFill/>
                        </a:ln>
                        <a:solidFill>
                          <a:srgbClr val="39B14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0" i="0" u="none" strike="noStrike">
                          <a:ln>
                            <a:noFill/>
                          </a:ln>
                          <a:solidFill>
                            <a:srgbClr val="39B14F"/>
                          </a:solidFill>
                          <a:effectLst/>
                          <a:latin typeface="Century Gothic" panose="020B0502020202020204" pitchFamily="34" charset="0"/>
                        </a:rPr>
                        <a:t>Is it a weekday?</a:t>
                      </a:r>
                      <a:endParaRPr lang="en-GB" sz="1600">
                        <a:ln>
                          <a:noFill/>
                        </a:ln>
                        <a:solidFill>
                          <a:srgbClr val="39B14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0" marR="76200" marT="76200" marB="76200">
                    <a:lnL w="19050" cap="flat" cmpd="sng" algn="ctr">
                      <a:solidFill>
                        <a:srgbClr val="39B1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9B1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9B1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9B1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809">
                <a:tc>
                  <a:txBody>
                    <a:bodyPr/>
                    <a:lstStyle/>
                    <a:p>
                      <a:pPr fontAlgn="t"/>
                      <a:r>
                        <a:rPr lang="en-GB" sz="1400">
                          <a:ln>
                            <a:noFill/>
                          </a:ln>
                          <a:solidFill>
                            <a:srgbClr val="39B14F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76200" marR="76200" marT="76200" marB="76200">
                    <a:lnL w="19050" cap="flat" cmpd="sng" algn="ctr">
                      <a:solidFill>
                        <a:srgbClr val="39B1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9B1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9B1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9B1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0" i="0" u="none" strike="noStrike">
                          <a:ln>
                            <a:noFill/>
                          </a:ln>
                          <a:solidFill>
                            <a:srgbClr val="39B14F"/>
                          </a:solidFill>
                          <a:effectLst/>
                          <a:latin typeface="Century Gothic" panose="020B0502020202020204" pitchFamily="34" charset="0"/>
                        </a:rPr>
                        <a:t>A </a:t>
                      </a:r>
                      <a:r>
                        <a:rPr lang="en-GB" sz="1600" b="1" i="0" u="none" strike="noStrike">
                          <a:ln>
                            <a:noFill/>
                          </a:ln>
                          <a:solidFill>
                            <a:srgbClr val="39B14F"/>
                          </a:solidFill>
                          <a:effectLst/>
                          <a:latin typeface="Century Gothic" panose="020B0502020202020204" pitchFamily="34" charset="0"/>
                        </a:rPr>
                        <a:t>subroutine</a:t>
                      </a:r>
                      <a:r>
                        <a:rPr lang="en-GB" sz="1600" b="0" i="0" u="none" strike="noStrike">
                          <a:ln>
                            <a:noFill/>
                          </a:ln>
                          <a:solidFill>
                            <a:srgbClr val="39B14F"/>
                          </a:solidFill>
                          <a:effectLst/>
                          <a:latin typeface="Century Gothic" panose="020B0502020202020204" pitchFamily="34" charset="0"/>
                        </a:rPr>
                        <a:t> or self-contained program that can be used as required.</a:t>
                      </a:r>
                      <a:endParaRPr lang="en-GB" sz="1600">
                        <a:ln>
                          <a:noFill/>
                        </a:ln>
                        <a:solidFill>
                          <a:srgbClr val="39B14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0" marR="76200" marT="76200" marB="76200">
                    <a:lnL w="19050" cap="flat" cmpd="sng" algn="ctr">
                      <a:solidFill>
                        <a:srgbClr val="39B1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9B1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9B1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9B1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8325">
                <a:tc>
                  <a:txBody>
                    <a:bodyPr/>
                    <a:lstStyle/>
                    <a:p>
                      <a:pPr fontAlgn="t"/>
                      <a:r>
                        <a:rPr lang="en-GB" sz="1400" dirty="0">
                          <a:ln>
                            <a:noFill/>
                          </a:ln>
                          <a:solidFill>
                            <a:srgbClr val="39B14F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76200" marR="76200" marT="76200" marB="76200">
                    <a:lnL w="19050" cap="flat" cmpd="sng" algn="ctr">
                      <a:solidFill>
                        <a:srgbClr val="39B1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9B1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9B1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9B1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0" i="0" u="none" strike="noStrike" dirty="0">
                          <a:ln>
                            <a:noFill/>
                          </a:ln>
                          <a:solidFill>
                            <a:srgbClr val="39B14F"/>
                          </a:solidFill>
                          <a:effectLst/>
                          <a:latin typeface="Century Gothic" panose="020B0502020202020204" pitchFamily="34" charset="0"/>
                        </a:rPr>
                        <a:t>When a flowchart will not fit onto a single page we use this shape to show how the sections of the flowchart </a:t>
                      </a:r>
                      <a:r>
                        <a:rPr lang="en-GB" sz="1600" b="1" i="0" u="none" strike="noStrike" dirty="0">
                          <a:ln>
                            <a:noFill/>
                          </a:ln>
                          <a:solidFill>
                            <a:srgbClr val="39B14F"/>
                          </a:solidFill>
                          <a:effectLst/>
                          <a:latin typeface="Century Gothic" panose="020B0502020202020204" pitchFamily="34" charset="0"/>
                        </a:rPr>
                        <a:t>connect</a:t>
                      </a:r>
                      <a:r>
                        <a:rPr lang="en-GB" sz="1600" b="0" i="0" u="none" strike="noStrike" dirty="0">
                          <a:ln>
                            <a:noFill/>
                          </a:ln>
                          <a:solidFill>
                            <a:srgbClr val="39B14F"/>
                          </a:solidFill>
                          <a:effectLst/>
                          <a:latin typeface="Century Gothic" panose="020B0502020202020204" pitchFamily="34" charset="0"/>
                        </a:rPr>
                        <a:t> together.</a:t>
                      </a:r>
                      <a:endParaRPr lang="en-GB" sz="1600" dirty="0">
                        <a:ln>
                          <a:noFill/>
                        </a:ln>
                        <a:solidFill>
                          <a:srgbClr val="39B14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0" marR="76200" marT="76200" marB="76200">
                    <a:lnL w="19050" cap="flat" cmpd="sng" algn="ctr">
                      <a:solidFill>
                        <a:srgbClr val="39B1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9B1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9B1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9B1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Flowchart: Terminator 9"/>
          <p:cNvSpPr/>
          <p:nvPr/>
        </p:nvSpPr>
        <p:spPr>
          <a:xfrm>
            <a:off x="564241" y="2405143"/>
            <a:ext cx="1744231" cy="528698"/>
          </a:xfrm>
          <a:prstGeom prst="flowChartTerminator">
            <a:avLst/>
          </a:prstGeom>
          <a:solidFill>
            <a:srgbClr val="387CB5"/>
          </a:solidFill>
          <a:ln w="28575">
            <a:solidFill>
              <a:srgbClr val="1E41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owchart: Process 10"/>
          <p:cNvSpPr/>
          <p:nvPr/>
        </p:nvSpPr>
        <p:spPr>
          <a:xfrm>
            <a:off x="564241" y="3159184"/>
            <a:ext cx="1744231" cy="518663"/>
          </a:xfrm>
          <a:prstGeom prst="flowChartProcess">
            <a:avLst/>
          </a:prstGeom>
          <a:solidFill>
            <a:srgbClr val="387CB5"/>
          </a:solidFill>
          <a:ln w="28575">
            <a:solidFill>
              <a:srgbClr val="1E41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lowchart: Data 11"/>
          <p:cNvSpPr/>
          <p:nvPr/>
        </p:nvSpPr>
        <p:spPr>
          <a:xfrm>
            <a:off x="564240" y="3827543"/>
            <a:ext cx="1744231" cy="552091"/>
          </a:xfrm>
          <a:prstGeom prst="flowChartInputOutput">
            <a:avLst/>
          </a:prstGeom>
          <a:solidFill>
            <a:srgbClr val="387CB5"/>
          </a:solidFill>
          <a:ln w="28575">
            <a:solidFill>
              <a:srgbClr val="1E41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lowchart: Decision 12"/>
          <p:cNvSpPr/>
          <p:nvPr/>
        </p:nvSpPr>
        <p:spPr>
          <a:xfrm>
            <a:off x="598321" y="4519478"/>
            <a:ext cx="1676067" cy="581912"/>
          </a:xfrm>
          <a:prstGeom prst="flowChartDecision">
            <a:avLst/>
          </a:prstGeom>
          <a:solidFill>
            <a:srgbClr val="387CB5"/>
          </a:solidFill>
          <a:ln w="28575">
            <a:solidFill>
              <a:srgbClr val="1E41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lowchart: Predefined Process 13"/>
          <p:cNvSpPr/>
          <p:nvPr/>
        </p:nvSpPr>
        <p:spPr>
          <a:xfrm>
            <a:off x="598321" y="5230110"/>
            <a:ext cx="1676067" cy="514445"/>
          </a:xfrm>
          <a:prstGeom prst="flowChartPredefinedProcess">
            <a:avLst/>
          </a:prstGeom>
          <a:solidFill>
            <a:srgbClr val="387CB5"/>
          </a:solidFill>
          <a:ln w="28575">
            <a:solidFill>
              <a:srgbClr val="1E41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lowchart: Connector 14"/>
          <p:cNvSpPr/>
          <p:nvPr/>
        </p:nvSpPr>
        <p:spPr>
          <a:xfrm>
            <a:off x="1121985" y="5939526"/>
            <a:ext cx="604178" cy="612475"/>
          </a:xfrm>
          <a:prstGeom prst="flowChartConnector">
            <a:avLst/>
          </a:prstGeom>
          <a:solidFill>
            <a:srgbClr val="387CB5"/>
          </a:solidFill>
          <a:ln w="28575">
            <a:solidFill>
              <a:srgbClr val="1E41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33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5"/>
          <p:cNvSpPr>
            <a:spLocks noGrp="1"/>
          </p:cNvSpPr>
          <p:nvPr>
            <p:ph type="title"/>
          </p:nvPr>
        </p:nvSpPr>
        <p:spPr>
          <a:xfrm>
            <a:off x="1328466" y="219046"/>
            <a:ext cx="7815534" cy="1014413"/>
          </a:xfrm>
        </p:spPr>
        <p:txBody>
          <a:bodyPr>
            <a:normAutofit/>
          </a:bodyPr>
          <a:lstStyle/>
          <a:p>
            <a:r>
              <a:rPr lang="en-GB" sz="3600" dirty="0" smtClean="0"/>
              <a:t>Strings</a:t>
            </a:r>
            <a:endParaRPr lang="en-GB" sz="3600" dirty="0"/>
          </a:p>
        </p:txBody>
      </p:sp>
      <p:sp>
        <p:nvSpPr>
          <p:cNvPr id="8" name="Rectangle 7"/>
          <p:cNvSpPr/>
          <p:nvPr/>
        </p:nvSpPr>
        <p:spPr>
          <a:xfrm>
            <a:off x="212780" y="1574172"/>
            <a:ext cx="8718440" cy="853116"/>
          </a:xfrm>
          <a:prstGeom prst="rect">
            <a:avLst/>
          </a:prstGeom>
          <a:solidFill>
            <a:srgbClr val="1E415E"/>
          </a:solidFill>
          <a:ln w="28575">
            <a:solidFill>
              <a:srgbClr val="1E41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In programming we usually call normal text a string.</a:t>
            </a:r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17588" y="20140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latin typeface="Century Gothic" panose="020B0502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10950" y="2598818"/>
            <a:ext cx="3239615" cy="1688977"/>
          </a:xfrm>
          <a:prstGeom prst="rect">
            <a:avLst/>
          </a:prstGeom>
          <a:noFill/>
          <a:ln w="28575">
            <a:solidFill>
              <a:srgbClr val="39B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39B14F"/>
                </a:solidFill>
                <a:latin typeface="Century Gothic" panose="020B0502020202020204" pitchFamily="34" charset="0"/>
              </a:rPr>
              <a:t>A string is a collection of alphabetic and/or numeric characters.</a:t>
            </a:r>
            <a:endParaRPr lang="en-GB" sz="2400" dirty="0">
              <a:solidFill>
                <a:srgbClr val="39B14F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10950" y="4438389"/>
            <a:ext cx="3239615" cy="2037003"/>
          </a:xfrm>
          <a:prstGeom prst="rect">
            <a:avLst/>
          </a:prstGeom>
          <a:noFill/>
          <a:ln w="28575">
            <a:solidFill>
              <a:srgbClr val="39B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39B14F"/>
                </a:solidFill>
                <a:latin typeface="Century Gothic" panose="020B0502020202020204" pitchFamily="34" charset="0"/>
              </a:rPr>
              <a:t>We tell the computer something is a string by putting quote marks around it.</a:t>
            </a:r>
            <a:endParaRPr lang="en-GB" sz="2400" dirty="0">
              <a:solidFill>
                <a:srgbClr val="39B14F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http://www.irisclasson.com/wp-content/uploads/2012/08/str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558" y="3801568"/>
            <a:ext cx="4475945" cy="305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3450564" y="2427288"/>
            <a:ext cx="5480655" cy="1688977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rgbClr val="387CB5"/>
                </a:solidFill>
                <a:latin typeface="Century Gothic" panose="020B0502020202020204" pitchFamily="34" charset="0"/>
              </a:rPr>
              <a:t>“What’s your name?”</a:t>
            </a:r>
            <a:endParaRPr lang="en-GB" sz="4000" dirty="0">
              <a:solidFill>
                <a:srgbClr val="387CB5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5"/>
          <p:cNvSpPr>
            <a:spLocks noGrp="1"/>
          </p:cNvSpPr>
          <p:nvPr>
            <p:ph type="title"/>
          </p:nvPr>
        </p:nvSpPr>
        <p:spPr>
          <a:xfrm>
            <a:off x="1328466" y="219046"/>
            <a:ext cx="7815534" cy="1014413"/>
          </a:xfrm>
        </p:spPr>
        <p:txBody>
          <a:bodyPr>
            <a:normAutofit/>
          </a:bodyPr>
          <a:lstStyle/>
          <a:p>
            <a:r>
              <a:rPr lang="en-GB" sz="3600" dirty="0" smtClean="0"/>
              <a:t>Sequencing</a:t>
            </a:r>
            <a:endParaRPr lang="en-GB" sz="3600" dirty="0"/>
          </a:p>
        </p:txBody>
      </p:sp>
      <p:sp>
        <p:nvSpPr>
          <p:cNvPr id="13" name="Flowchart: Terminator 12"/>
          <p:cNvSpPr/>
          <p:nvPr/>
        </p:nvSpPr>
        <p:spPr>
          <a:xfrm>
            <a:off x="297444" y="2393149"/>
            <a:ext cx="2574855" cy="528698"/>
          </a:xfrm>
          <a:prstGeom prst="flowChartTerminator">
            <a:avLst/>
          </a:prstGeom>
          <a:solidFill>
            <a:srgbClr val="387DB6"/>
          </a:solidFill>
          <a:ln w="28575">
            <a:solidFill>
              <a:srgbClr val="1E41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Start</a:t>
            </a:r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Flowchart: Terminator 18"/>
          <p:cNvSpPr/>
          <p:nvPr/>
        </p:nvSpPr>
        <p:spPr>
          <a:xfrm>
            <a:off x="225278" y="5918828"/>
            <a:ext cx="2574855" cy="528698"/>
          </a:xfrm>
          <a:prstGeom prst="flowChartTerminator">
            <a:avLst/>
          </a:prstGeom>
          <a:solidFill>
            <a:srgbClr val="387DB6"/>
          </a:solidFill>
          <a:ln w="28575">
            <a:solidFill>
              <a:srgbClr val="1E41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End</a:t>
            </a:r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1584871" y="2941607"/>
            <a:ext cx="1" cy="331287"/>
          </a:xfrm>
          <a:prstGeom prst="straightConnector1">
            <a:avLst/>
          </a:prstGeom>
          <a:ln w="19050">
            <a:solidFill>
              <a:srgbClr val="1E415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1584871" y="3723723"/>
            <a:ext cx="3" cy="381665"/>
          </a:xfrm>
          <a:prstGeom prst="straightConnector1">
            <a:avLst/>
          </a:prstGeom>
          <a:ln w="19050">
            <a:solidFill>
              <a:srgbClr val="1E415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1557510" y="5556829"/>
            <a:ext cx="637" cy="355284"/>
          </a:xfrm>
          <a:prstGeom prst="straightConnector1">
            <a:avLst/>
          </a:prstGeom>
          <a:ln w="19050">
            <a:solidFill>
              <a:srgbClr val="1E415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1557510" y="4649127"/>
            <a:ext cx="2" cy="354213"/>
          </a:xfrm>
          <a:prstGeom prst="straightConnector1">
            <a:avLst/>
          </a:prstGeom>
          <a:ln w="19050">
            <a:solidFill>
              <a:srgbClr val="1E415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00748" y="1583483"/>
            <a:ext cx="8718440" cy="527495"/>
          </a:xfrm>
          <a:prstGeom prst="rect">
            <a:avLst/>
          </a:prstGeom>
          <a:solidFill>
            <a:srgbClr val="1E415E"/>
          </a:solidFill>
          <a:ln w="28575">
            <a:solidFill>
              <a:srgbClr val="1E41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Match the Python code to the correct part of the flowchart.</a:t>
            </a:r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5966" y="4024146"/>
            <a:ext cx="3686175" cy="42862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5041" y="4453865"/>
            <a:ext cx="3467100" cy="39052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0765" y="3614024"/>
            <a:ext cx="3076575" cy="409575"/>
          </a:xfrm>
          <a:prstGeom prst="rect">
            <a:avLst/>
          </a:prstGeom>
        </p:spPr>
      </p:pic>
      <p:sp>
        <p:nvSpPr>
          <p:cNvPr id="18" name="Flowchart: Data 17"/>
          <p:cNvSpPr/>
          <p:nvPr/>
        </p:nvSpPr>
        <p:spPr>
          <a:xfrm>
            <a:off x="153113" y="3176949"/>
            <a:ext cx="2719186" cy="546774"/>
          </a:xfrm>
          <a:prstGeom prst="flowChartInputOutput">
            <a:avLst/>
          </a:prstGeom>
          <a:solidFill>
            <a:srgbClr val="387CB5"/>
          </a:solidFill>
          <a:ln w="28575">
            <a:solidFill>
              <a:srgbClr val="1E41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entury Gothic" panose="020B0502020202020204" pitchFamily="34" charset="0"/>
              </a:rPr>
              <a:t>Display “Computer”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20" name="Flowchart: Data 19"/>
          <p:cNvSpPr/>
          <p:nvPr/>
        </p:nvSpPr>
        <p:spPr>
          <a:xfrm>
            <a:off x="153113" y="4102353"/>
            <a:ext cx="2719186" cy="546774"/>
          </a:xfrm>
          <a:prstGeom prst="flowChartInputOutput">
            <a:avLst/>
          </a:prstGeom>
          <a:solidFill>
            <a:srgbClr val="387CB5"/>
          </a:solidFill>
          <a:ln w="28575">
            <a:solidFill>
              <a:srgbClr val="1E41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entury Gothic" panose="020B0502020202020204" pitchFamily="34" charset="0"/>
              </a:rPr>
              <a:t>Display “Science”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22" name="Flowchart: Data 21"/>
          <p:cNvSpPr/>
          <p:nvPr/>
        </p:nvSpPr>
        <p:spPr>
          <a:xfrm>
            <a:off x="153113" y="5003340"/>
            <a:ext cx="2719186" cy="546774"/>
          </a:xfrm>
          <a:prstGeom prst="flowChartInputOutput">
            <a:avLst/>
          </a:prstGeom>
          <a:solidFill>
            <a:srgbClr val="387CB5"/>
          </a:solidFill>
          <a:ln w="28575">
            <a:solidFill>
              <a:srgbClr val="1E41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entury Gothic" panose="020B0502020202020204" pitchFamily="34" charset="0"/>
              </a:rPr>
              <a:t>Display “Rocks”</a:t>
            </a:r>
            <a:endParaRPr lang="en-GB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8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5"/>
          <p:cNvSpPr>
            <a:spLocks noGrp="1"/>
          </p:cNvSpPr>
          <p:nvPr>
            <p:ph type="title"/>
          </p:nvPr>
        </p:nvSpPr>
        <p:spPr>
          <a:xfrm>
            <a:off x="1328466" y="219046"/>
            <a:ext cx="7815534" cy="1014413"/>
          </a:xfrm>
        </p:spPr>
        <p:txBody>
          <a:bodyPr>
            <a:normAutofit/>
          </a:bodyPr>
          <a:lstStyle/>
          <a:p>
            <a:r>
              <a:rPr lang="en-GB" sz="3600" dirty="0" smtClean="0"/>
              <a:t>Python</a:t>
            </a:r>
            <a:endParaRPr lang="en-GB" sz="3600" dirty="0"/>
          </a:p>
        </p:txBody>
      </p:sp>
      <p:sp>
        <p:nvSpPr>
          <p:cNvPr id="27" name="Rectangle 26"/>
          <p:cNvSpPr/>
          <p:nvPr/>
        </p:nvSpPr>
        <p:spPr>
          <a:xfrm>
            <a:off x="198919" y="1568153"/>
            <a:ext cx="8728512" cy="910351"/>
          </a:xfrm>
          <a:prstGeom prst="rect">
            <a:avLst/>
          </a:prstGeom>
          <a:noFill/>
          <a:ln w="28575">
            <a:solidFill>
              <a:srgbClr val="39B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39B14F"/>
                </a:solidFill>
                <a:latin typeface="Century Gothic" panose="020B0502020202020204" pitchFamily="34" charset="0"/>
              </a:rPr>
              <a:t>Open the </a:t>
            </a:r>
            <a:r>
              <a:rPr lang="en-GB" sz="2400" b="1" dirty="0">
                <a:solidFill>
                  <a:srgbClr val="387DB6"/>
                </a:solidFill>
                <a:latin typeface="Century Gothic" panose="020B0502020202020204" pitchFamily="34" charset="0"/>
              </a:rPr>
              <a:t>Python IDLE</a:t>
            </a:r>
            <a:r>
              <a:rPr lang="en-GB" sz="2400" dirty="0">
                <a:solidFill>
                  <a:srgbClr val="39B14F"/>
                </a:solidFill>
                <a:latin typeface="Century Gothic" panose="020B0502020202020204" pitchFamily="34" charset="0"/>
              </a:rPr>
              <a:t>. </a:t>
            </a:r>
            <a:r>
              <a:rPr lang="en-GB" sz="2400" dirty="0" smtClean="0">
                <a:solidFill>
                  <a:srgbClr val="39B14F"/>
                </a:solidFill>
                <a:latin typeface="Century Gothic" panose="020B0502020202020204" pitchFamily="34" charset="0"/>
              </a:rPr>
              <a:t> Start a new program by clicking on </a:t>
            </a:r>
            <a:r>
              <a:rPr lang="en-GB" sz="2400" b="1" dirty="0" smtClean="0">
                <a:solidFill>
                  <a:srgbClr val="387DB6"/>
                </a:solidFill>
                <a:latin typeface="Century Gothic" panose="020B0502020202020204" pitchFamily="34" charset="0"/>
              </a:rPr>
              <a:t>File</a:t>
            </a:r>
            <a:r>
              <a:rPr lang="en-GB" sz="2400" dirty="0" smtClean="0">
                <a:solidFill>
                  <a:srgbClr val="39B14F"/>
                </a:solidFill>
                <a:latin typeface="Century Gothic" panose="020B0502020202020204" pitchFamily="34" charset="0"/>
              </a:rPr>
              <a:t> &gt; </a:t>
            </a:r>
            <a:r>
              <a:rPr lang="en-GB" sz="2400" b="1" dirty="0" smtClean="0">
                <a:solidFill>
                  <a:srgbClr val="387DB6"/>
                </a:solidFill>
                <a:latin typeface="Century Gothic" panose="020B0502020202020204" pitchFamily="34" charset="0"/>
              </a:rPr>
              <a:t>New File</a:t>
            </a:r>
            <a:r>
              <a:rPr lang="en-GB" sz="2400" dirty="0" smtClean="0">
                <a:solidFill>
                  <a:srgbClr val="39B14F"/>
                </a:solidFill>
                <a:latin typeface="Century Gothic" panose="020B0502020202020204" pitchFamily="34" charset="0"/>
              </a:rPr>
              <a:t>.</a:t>
            </a:r>
            <a:endParaRPr lang="en-GB" sz="2400" dirty="0">
              <a:solidFill>
                <a:srgbClr val="39B14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8919" y="2628903"/>
            <a:ext cx="8728512" cy="571497"/>
          </a:xfrm>
          <a:prstGeom prst="rect">
            <a:avLst/>
          </a:prstGeom>
          <a:noFill/>
          <a:ln w="28575">
            <a:solidFill>
              <a:srgbClr val="39B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39B14F"/>
                </a:solidFill>
                <a:latin typeface="Century Gothic" panose="020B0502020202020204" pitchFamily="34" charset="0"/>
              </a:rPr>
              <a:t>Enter the code from the previous slide.</a:t>
            </a:r>
            <a:endParaRPr lang="en-GB" sz="2400" dirty="0">
              <a:solidFill>
                <a:srgbClr val="39B14F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8919" y="3350799"/>
            <a:ext cx="8728512" cy="896348"/>
          </a:xfrm>
          <a:prstGeom prst="rect">
            <a:avLst/>
          </a:prstGeom>
          <a:noFill/>
          <a:ln w="28575">
            <a:solidFill>
              <a:srgbClr val="39B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39B14F"/>
                </a:solidFill>
                <a:latin typeface="Century Gothic" panose="020B0502020202020204" pitchFamily="34" charset="0"/>
              </a:rPr>
              <a:t>Save your program as </a:t>
            </a:r>
            <a:r>
              <a:rPr lang="en-GB" sz="2400" b="1" dirty="0">
                <a:solidFill>
                  <a:srgbClr val="387DB6"/>
                </a:solidFill>
                <a:latin typeface="Century Gothic" panose="020B0502020202020204" pitchFamily="34" charset="0"/>
              </a:rPr>
              <a:t>s</a:t>
            </a:r>
            <a:r>
              <a:rPr lang="en-GB" sz="2400" b="1" dirty="0" smtClean="0">
                <a:solidFill>
                  <a:srgbClr val="387DB6"/>
                </a:solidFill>
                <a:latin typeface="Century Gothic" panose="020B0502020202020204" pitchFamily="34" charset="0"/>
              </a:rPr>
              <a:t>equencing.py</a:t>
            </a:r>
            <a:r>
              <a:rPr lang="en-GB" sz="2400" dirty="0" smtClean="0">
                <a:solidFill>
                  <a:srgbClr val="39B14F"/>
                </a:solidFill>
                <a:latin typeface="Century Gothic" panose="020B0502020202020204" pitchFamily="34" charset="0"/>
              </a:rPr>
              <a:t> and press </a:t>
            </a:r>
            <a:r>
              <a:rPr lang="en-GB" sz="2400" b="1" dirty="0" smtClean="0">
                <a:solidFill>
                  <a:srgbClr val="387DB6"/>
                </a:solidFill>
                <a:latin typeface="Century Gothic" panose="020B0502020202020204" pitchFamily="34" charset="0"/>
              </a:rPr>
              <a:t>F5</a:t>
            </a:r>
            <a:r>
              <a:rPr lang="en-GB" sz="2400" dirty="0" smtClean="0">
                <a:solidFill>
                  <a:srgbClr val="39B14F"/>
                </a:solidFill>
                <a:latin typeface="Century Gothic" panose="020B0502020202020204" pitchFamily="34" charset="0"/>
              </a:rPr>
              <a:t> to run it.</a:t>
            </a:r>
            <a:endParaRPr lang="en-GB" sz="2400" dirty="0">
              <a:solidFill>
                <a:srgbClr val="39B14F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97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f573dd58306f1f59c2a4f69059af8abc9a6dd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1564</TotalTime>
  <Words>262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Office Theme</vt:lpstr>
      <vt:lpstr>Sequencing</vt:lpstr>
      <vt:lpstr>Flowcharts</vt:lpstr>
      <vt:lpstr>Strings</vt:lpstr>
      <vt:lpstr>Sequencing</vt:lpstr>
      <vt:lpstr>Python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Bennett</dc:creator>
  <cp:lastModifiedBy>Alex Bennett</cp:lastModifiedBy>
  <cp:revision>64</cp:revision>
  <dcterms:created xsi:type="dcterms:W3CDTF">2013-12-31T18:27:18Z</dcterms:created>
  <dcterms:modified xsi:type="dcterms:W3CDTF">2014-05-20T14:01:47Z</dcterms:modified>
</cp:coreProperties>
</file>