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0" r:id="rId3"/>
    <p:sldId id="297" r:id="rId4"/>
    <p:sldId id="290" r:id="rId5"/>
    <p:sldId id="292" r:id="rId6"/>
    <p:sldId id="293" r:id="rId7"/>
    <p:sldId id="294" r:id="rId8"/>
    <p:sldId id="296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B14F"/>
    <a:srgbClr val="1E415E"/>
    <a:srgbClr val="387DB6"/>
    <a:srgbClr val="387CB5"/>
    <a:srgbClr val="FFC534"/>
    <a:srgbClr val="FFE95B"/>
    <a:srgbClr val="548DD8"/>
    <a:srgbClr val="66F782"/>
    <a:srgbClr val="E16E31"/>
    <a:srgbClr val="FF9D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2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0982" y="3904758"/>
            <a:ext cx="6115050" cy="596987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387CB5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995432" y="2585228"/>
            <a:ext cx="63554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rgbClr val="1E415E"/>
                </a:solidFill>
                <a:latin typeface="Century Gothic" panose="020B0502020202020204" pitchFamily="34" charset="0"/>
              </a:rPr>
              <a:t>Python</a:t>
            </a:r>
            <a:endParaRPr lang="en-GB" sz="9600" dirty="0">
              <a:solidFill>
                <a:srgbClr val="1E415E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0" y="-28238"/>
            <a:ext cx="2766785" cy="6886237"/>
          </a:xfrm>
          <a:prstGeom prst="rect">
            <a:avLst/>
          </a:prstGeom>
          <a:solidFill>
            <a:srgbClr val="1E41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1" t="13870" r="64885" b="27854"/>
          <a:stretch/>
        </p:blipFill>
        <p:spPr>
          <a:xfrm>
            <a:off x="-64374" y="2279887"/>
            <a:ext cx="2922716" cy="226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43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76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1406106"/>
          </a:xfrm>
          <a:prstGeom prst="rect">
            <a:avLst/>
          </a:prstGeom>
          <a:solidFill>
            <a:srgbClr val="1E41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951" y="1543948"/>
            <a:ext cx="8729849" cy="463301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1" t="13870" r="64885" b="27854"/>
          <a:stretch/>
        </p:blipFill>
        <p:spPr>
          <a:xfrm>
            <a:off x="-84666" y="62404"/>
            <a:ext cx="1620982" cy="12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4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34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6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17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55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991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52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95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8DD75-3648-496B-95D9-581FE00A5038}" type="datetimeFigureOut">
              <a:rPr lang="en-GB" smtClean="0"/>
              <a:t>20/05/2014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31BB-61DD-47C6-8275-65586751A9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7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37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Task 1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1" y="1557145"/>
            <a:ext cx="8702619" cy="621206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Open Python, type the code below and press enter: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2779" y="3087012"/>
            <a:ext cx="8702619" cy="605221"/>
          </a:xfrm>
          <a:prstGeom prst="rect">
            <a:avLst/>
          </a:prstGeom>
          <a:noFill/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1E415E"/>
                </a:solidFill>
                <a:latin typeface="Century Gothic" panose="020B0502020202020204" pitchFamily="34" charset="0"/>
              </a:rPr>
              <a:t>What happens?</a:t>
            </a:r>
            <a:endParaRPr lang="en-GB" sz="2000" dirty="0">
              <a:solidFill>
                <a:srgbClr val="1E415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2779" y="2336087"/>
            <a:ext cx="8702619" cy="6052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print (“Hello World”)</a:t>
            </a:r>
            <a:endParaRPr lang="en-GB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779" y="3837937"/>
            <a:ext cx="8702619" cy="621206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Now write a program that writes your name on the screen.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6852" y="4604847"/>
            <a:ext cx="6768546" cy="2034492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779" y="4604847"/>
            <a:ext cx="1934073" cy="2034492"/>
          </a:xfrm>
          <a:prstGeom prst="rect">
            <a:avLst/>
          </a:prstGeom>
          <a:solidFill>
            <a:srgbClr val="39B14F"/>
          </a:solidFill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Place a screenshot of your code here.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31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Task 2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1" y="1557145"/>
            <a:ext cx="8702619" cy="621206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Open Python, type the code below and press enter: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2779" y="3087012"/>
            <a:ext cx="8702619" cy="605221"/>
          </a:xfrm>
          <a:prstGeom prst="rect">
            <a:avLst/>
          </a:prstGeom>
          <a:noFill/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1E415E"/>
                </a:solidFill>
                <a:latin typeface="Century Gothic" panose="020B0502020202020204" pitchFamily="34" charset="0"/>
              </a:rPr>
              <a:t>What happens?</a:t>
            </a:r>
            <a:endParaRPr lang="en-GB" sz="2000" dirty="0">
              <a:solidFill>
                <a:srgbClr val="1E415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2779" y="2336087"/>
            <a:ext cx="8702619" cy="60522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print (“Hello ” * 10)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2779" y="3837937"/>
            <a:ext cx="8702619" cy="621206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Now write a program that prints your name six times.</a:t>
            </a:r>
          </a:p>
        </p:txBody>
      </p:sp>
      <p:sp>
        <p:nvSpPr>
          <p:cNvPr id="7" name="Rectangle 6"/>
          <p:cNvSpPr/>
          <p:nvPr/>
        </p:nvSpPr>
        <p:spPr>
          <a:xfrm>
            <a:off x="2146852" y="4604847"/>
            <a:ext cx="6768546" cy="2034492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779" y="4604847"/>
            <a:ext cx="1934073" cy="2034492"/>
          </a:xfrm>
          <a:prstGeom prst="rect">
            <a:avLst/>
          </a:prstGeom>
          <a:solidFill>
            <a:srgbClr val="39B14F"/>
          </a:solidFill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Place a screenshot of your code here.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8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Task 3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1" y="1557145"/>
            <a:ext cx="8702619" cy="778942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Escape sequences can be used to alter how the information is displayed on the 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screen.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2779" y="3122574"/>
            <a:ext cx="8702619" cy="107644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Century Gothic" panose="020B0502020202020204" pitchFamily="34" charset="0"/>
              </a:rPr>
              <a:t>print("\</a:t>
            </a:r>
            <a:r>
              <a:rPr lang="en-GB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tQuestion</a:t>
            </a:r>
            <a:r>
              <a:rPr lang="en-GB" b="1" dirty="0">
                <a:solidFill>
                  <a:srgbClr val="C00000"/>
                </a:solidFill>
                <a:latin typeface="Century Gothic" panose="020B0502020202020204" pitchFamily="34" charset="0"/>
              </a:rPr>
              <a:t> what goes woof\t\</a:t>
            </a:r>
            <a:r>
              <a:rPr lang="en-GB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tdogs</a:t>
            </a:r>
            <a:r>
              <a:rPr lang="en-GB" b="1" dirty="0">
                <a:solidFill>
                  <a:srgbClr val="C00000"/>
                </a:solidFill>
                <a:latin typeface="Century Gothic" panose="020B0502020202020204" pitchFamily="34" charset="0"/>
              </a:rPr>
              <a:t>\t\t\</a:t>
            </a:r>
            <a:r>
              <a:rPr lang="en-GB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trabbits</a:t>
            </a:r>
            <a:r>
              <a:rPr lang="en-GB" b="1" dirty="0">
                <a:solidFill>
                  <a:srgbClr val="C00000"/>
                </a:solidFill>
                <a:latin typeface="Century Gothic" panose="020B0502020202020204" pitchFamily="34" charset="0"/>
              </a:rPr>
              <a:t>")</a:t>
            </a:r>
          </a:p>
          <a:p>
            <a:pPr algn="ctr"/>
            <a:r>
              <a:rPr lang="en-GB" b="1" dirty="0">
                <a:solidFill>
                  <a:srgbClr val="C00000"/>
                </a:solidFill>
                <a:latin typeface="Century Gothic" panose="020B0502020202020204" pitchFamily="34" charset="0"/>
              </a:rPr>
              <a:t>print("\n\</a:t>
            </a:r>
            <a:r>
              <a:rPr lang="en-GB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nwhat</a:t>
            </a:r>
            <a:r>
              <a:rPr lang="en-GB" b="1" dirty="0">
                <a:solidFill>
                  <a:srgbClr val="C00000"/>
                </a:solidFill>
                <a:latin typeface="Century Gothic" panose="020B0502020202020204" pitchFamily="34" charset="0"/>
              </a:rPr>
              <a:t> kind of snake is good at maths?\n\</a:t>
            </a:r>
            <a:r>
              <a:rPr lang="en-GB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nAn</a:t>
            </a:r>
            <a:r>
              <a:rPr lang="en-GB" b="1" dirty="0">
                <a:solidFill>
                  <a:srgbClr val="C00000"/>
                </a:solidFill>
                <a:latin typeface="Century Gothic" panose="020B0502020202020204" pitchFamily="34" charset="0"/>
              </a:rPr>
              <a:t> adder\n\n")</a:t>
            </a:r>
          </a:p>
          <a:p>
            <a:pPr algn="ctr"/>
            <a:r>
              <a:rPr lang="en-GB" b="1" dirty="0">
                <a:solidFill>
                  <a:srgbClr val="C00000"/>
                </a:solidFill>
                <a:latin typeface="Century Gothic" panose="020B0502020202020204" pitchFamily="34" charset="0"/>
              </a:rPr>
              <a:t>print("\n\</a:t>
            </a:r>
            <a:r>
              <a:rPr lang="en-GB" b="1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nGoodbye</a:t>
            </a:r>
            <a:r>
              <a:rPr lang="en-GB" b="1" dirty="0">
                <a:solidFill>
                  <a:srgbClr val="C00000"/>
                </a:solidFill>
                <a:latin typeface="Century Gothic" panose="020B0502020202020204" pitchFamily="34" charset="0"/>
              </a:rPr>
              <a:t>\n\n")</a:t>
            </a:r>
          </a:p>
        </p:txBody>
      </p:sp>
      <p:sp>
        <p:nvSpPr>
          <p:cNvPr id="7" name="Rectangle 6"/>
          <p:cNvSpPr/>
          <p:nvPr/>
        </p:nvSpPr>
        <p:spPr>
          <a:xfrm>
            <a:off x="212779" y="2486861"/>
            <a:ext cx="8702619" cy="484939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Experiment with these escape sequences and complete the table.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803346"/>
              </p:ext>
            </p:extLst>
          </p:nvPr>
        </p:nvGraphicFramePr>
        <p:xfrm>
          <a:off x="212778" y="4355432"/>
          <a:ext cx="8702620" cy="224990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00243"/>
                <a:gridCol w="7002377"/>
              </a:tblGrid>
              <a:tr h="651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</a:rPr>
                        <a:t>Escape sequence</a:t>
                      </a:r>
                      <a:endParaRPr lang="en-GB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9B1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</a:rPr>
                        <a:t>Effect</a:t>
                      </a:r>
                      <a:endParaRPr lang="en-GB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9B14F"/>
                    </a:solidFill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\t</a:t>
                      </a:r>
                      <a:endParaRPr lang="en-GB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9B1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\n</a:t>
                      </a:r>
                      <a:endParaRPr lang="en-GB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9B1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\\</a:t>
                      </a:r>
                      <a:endParaRPr lang="en-GB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9B1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\’</a:t>
                      </a:r>
                      <a:endParaRPr lang="en-GB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9B1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</a:rPr>
                        <a:t>\”</a:t>
                      </a:r>
                      <a:endParaRPr lang="en-GB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9B1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7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Task 4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1" y="1557145"/>
            <a:ext cx="8702619" cy="488223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Print this text using just one line of code.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2781" y="2220206"/>
            <a:ext cx="8702619" cy="107644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Century Gothic" panose="020B0502020202020204" pitchFamily="34" charset="0"/>
              </a:rPr>
              <a:t>Help, I need somebody</a:t>
            </a:r>
          </a:p>
          <a:p>
            <a:pPr algn="ctr"/>
            <a:r>
              <a:rPr lang="en-GB" b="1" dirty="0">
                <a:solidFill>
                  <a:srgbClr val="C00000"/>
                </a:solidFill>
                <a:latin typeface="Century Gothic" panose="020B0502020202020204" pitchFamily="34" charset="0"/>
              </a:rPr>
              <a:t>Help, not just anybody</a:t>
            </a:r>
          </a:p>
          <a:p>
            <a:pPr algn="ctr"/>
            <a:r>
              <a:rPr lang="en-GB" b="1" dirty="0">
                <a:solidFill>
                  <a:srgbClr val="C00000"/>
                </a:solidFill>
                <a:latin typeface="Century Gothic" panose="020B0502020202020204" pitchFamily="34" charset="0"/>
              </a:rPr>
              <a:t>Help, you know, I need someone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6854" y="3471491"/>
            <a:ext cx="6768546" cy="2034492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781" y="3471491"/>
            <a:ext cx="1934073" cy="2034492"/>
          </a:xfrm>
          <a:prstGeom prst="rect">
            <a:avLst/>
          </a:prstGeom>
          <a:solidFill>
            <a:srgbClr val="39B14F"/>
          </a:solidFill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Place a screenshot of your code here.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57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Task 5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1" y="1557145"/>
            <a:ext cx="8702619" cy="740887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Write a program using print commands to display your initials five characters high on the screen.</a:t>
            </a:r>
          </a:p>
        </p:txBody>
      </p:sp>
      <p:sp>
        <p:nvSpPr>
          <p:cNvPr id="5" name="Rectangle 4"/>
          <p:cNvSpPr/>
          <p:nvPr/>
        </p:nvSpPr>
        <p:spPr>
          <a:xfrm>
            <a:off x="212781" y="2436776"/>
            <a:ext cx="8702619" cy="178687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X      </a:t>
            </a:r>
            <a:r>
              <a:rPr lang="fr-FR" sz="2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X</a:t>
            </a:r>
            <a:r>
              <a:rPr lang="fr-FR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fr-FR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fr-FR" sz="2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X</a:t>
            </a:r>
            <a:r>
              <a:rPr lang="fr-FR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          </a:t>
            </a:r>
            <a:r>
              <a:rPr lang="fr-FR" sz="2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X</a:t>
            </a:r>
            <a:endParaRPr lang="fr-FR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XX    X </a:t>
            </a:r>
            <a:r>
              <a:rPr lang="fr-FR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fr-FR" sz="2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X</a:t>
            </a:r>
            <a:r>
              <a:rPr lang="fr-FR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          </a:t>
            </a:r>
            <a:r>
              <a:rPr lang="fr-FR" sz="2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X</a:t>
            </a:r>
            <a:endParaRPr lang="fr-FR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X  </a:t>
            </a:r>
            <a:r>
              <a:rPr lang="fr-FR" sz="2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X</a:t>
            </a:r>
            <a:r>
              <a:rPr lang="fr-FR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  </a:t>
            </a:r>
            <a:r>
              <a:rPr lang="fr-FR" sz="2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X</a:t>
            </a:r>
            <a:r>
              <a:rPr lang="fr-FR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fr-FR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fr-FR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XXXXXX </a:t>
            </a:r>
          </a:p>
          <a:p>
            <a:pPr algn="ctr"/>
            <a:r>
              <a:rPr lang="fr-FR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X    </a:t>
            </a:r>
            <a:r>
              <a:rPr lang="fr-FR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XX  X          </a:t>
            </a:r>
            <a:r>
              <a:rPr lang="fr-FR" sz="2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X</a:t>
            </a:r>
            <a:endParaRPr lang="fr-FR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X      </a:t>
            </a:r>
            <a:r>
              <a:rPr lang="fr-FR" sz="2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X</a:t>
            </a:r>
            <a:r>
              <a:rPr lang="fr-FR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  </a:t>
            </a:r>
            <a:r>
              <a:rPr lang="fr-FR" sz="2000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X</a:t>
            </a:r>
            <a:r>
              <a:rPr lang="fr-FR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         </a:t>
            </a:r>
            <a:r>
              <a:rPr lang="fr-FR" sz="2000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X</a:t>
            </a:r>
            <a:endParaRPr lang="fr-FR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6854" y="4362391"/>
            <a:ext cx="6768546" cy="2034492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781" y="4362391"/>
            <a:ext cx="1934073" cy="2034492"/>
          </a:xfrm>
          <a:prstGeom prst="rect">
            <a:avLst/>
          </a:prstGeom>
          <a:solidFill>
            <a:srgbClr val="39B14F"/>
          </a:solidFill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Place a screenshot of your code here.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68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Task 6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1" y="1557145"/>
            <a:ext cx="8702619" cy="740887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Copy and run these lines of code. Complete the table to explain what the mathematical operators do.</a:t>
            </a:r>
          </a:p>
        </p:txBody>
      </p:sp>
      <p:sp>
        <p:nvSpPr>
          <p:cNvPr id="6" name="Rectangle 5"/>
          <p:cNvSpPr/>
          <p:nvPr/>
        </p:nvSpPr>
        <p:spPr>
          <a:xfrm>
            <a:off x="212781" y="2424743"/>
            <a:ext cx="2073219" cy="296540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&gt;&gt;&gt; 60/5</a:t>
            </a:r>
          </a:p>
          <a:p>
            <a:r>
              <a:rPr lang="en-GB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&gt;&gt;&gt; 987+34</a:t>
            </a:r>
          </a:p>
          <a:p>
            <a:r>
              <a:rPr lang="en-GB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&gt;&gt;&gt; 564*89</a:t>
            </a:r>
          </a:p>
          <a:p>
            <a:r>
              <a:rPr lang="en-GB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&gt;&gt;&gt; 2**5</a:t>
            </a:r>
          </a:p>
          <a:p>
            <a:r>
              <a:rPr lang="en-GB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&gt;&gt;&gt; 43-5</a:t>
            </a:r>
          </a:p>
          <a:p>
            <a:r>
              <a:rPr lang="en-GB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&gt;&gt;&gt; 11//2</a:t>
            </a:r>
          </a:p>
          <a:p>
            <a:r>
              <a:rPr lang="en-GB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&gt;&gt;&gt; 11%2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029807"/>
              </p:ext>
            </p:extLst>
          </p:nvPr>
        </p:nvGraphicFramePr>
        <p:xfrm>
          <a:off x="2415640" y="2424743"/>
          <a:ext cx="6499760" cy="296540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04486"/>
                <a:gridCol w="4295274"/>
              </a:tblGrid>
              <a:tr h="370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</a:rPr>
                        <a:t>Mathematical </a:t>
                      </a:r>
                      <a:r>
                        <a:rPr lang="en-GB" sz="1400" dirty="0" smtClean="0">
                          <a:effectLst/>
                          <a:latin typeface="Century Gothic" panose="020B0502020202020204" pitchFamily="34" charset="0"/>
                        </a:rPr>
                        <a:t>operator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9B1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</a:rPr>
                        <a:t>Operation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9B14F"/>
                    </a:solidFill>
                  </a:tcPr>
                </a:tc>
              </a:tr>
              <a:tr h="370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</a:rPr>
                        <a:t>/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9B1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+</a:t>
                      </a:r>
                      <a:endParaRPr lang="en-GB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9B1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*</a:t>
                      </a:r>
                      <a:endParaRPr lang="en-GB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9B1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**</a:t>
                      </a:r>
                      <a:endParaRPr lang="en-GB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9B1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GB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9B1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//</a:t>
                      </a:r>
                      <a:endParaRPr lang="en-GB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9B1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9B14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1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5"/>
          <p:cNvSpPr>
            <a:spLocks noGrp="1"/>
          </p:cNvSpPr>
          <p:nvPr>
            <p:ph type="title"/>
          </p:nvPr>
        </p:nvSpPr>
        <p:spPr>
          <a:xfrm>
            <a:off x="1328466" y="219046"/>
            <a:ext cx="7815534" cy="1014413"/>
          </a:xfrm>
        </p:spPr>
        <p:txBody>
          <a:bodyPr>
            <a:normAutofit/>
          </a:bodyPr>
          <a:lstStyle/>
          <a:p>
            <a:r>
              <a:rPr lang="en-GB" sz="3600" smtClean="0"/>
              <a:t>Task </a:t>
            </a:r>
            <a:r>
              <a:rPr lang="en-GB" sz="3600" smtClean="0"/>
              <a:t>7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212781" y="1557145"/>
            <a:ext cx="8702619" cy="472071"/>
          </a:xfrm>
          <a:prstGeom prst="rect">
            <a:avLst/>
          </a:prstGeom>
          <a:solidFill>
            <a:srgbClr val="1E415E"/>
          </a:solidFill>
          <a:ln w="28575">
            <a:solidFill>
              <a:srgbClr val="1E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Copy and run these lines of code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2781" y="2188232"/>
            <a:ext cx="8702619" cy="73033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C00000"/>
                </a:solidFill>
                <a:latin typeface="Century Gothic" panose="020B0502020202020204" pitchFamily="34" charset="0"/>
              </a:rPr>
              <a:t>&gt;&gt;&gt; 5 * 3 / 6 + 4</a:t>
            </a:r>
          </a:p>
          <a:p>
            <a:r>
              <a:rPr lang="en-GB" b="1" dirty="0">
                <a:solidFill>
                  <a:srgbClr val="C00000"/>
                </a:solidFill>
                <a:latin typeface="Century Gothic" panose="020B0502020202020204" pitchFamily="34" charset="0"/>
              </a:rPr>
              <a:t>&gt;&gt;&gt;(5 * 3) / (6 + 4)</a:t>
            </a:r>
          </a:p>
        </p:txBody>
      </p:sp>
      <p:sp>
        <p:nvSpPr>
          <p:cNvPr id="6" name="Rectangle 5"/>
          <p:cNvSpPr/>
          <p:nvPr/>
        </p:nvSpPr>
        <p:spPr>
          <a:xfrm>
            <a:off x="212780" y="4389714"/>
            <a:ext cx="8702619" cy="6062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C00000"/>
                </a:solidFill>
                <a:latin typeface="Century Gothic" panose="020B0502020202020204" pitchFamily="34" charset="0"/>
              </a:rPr>
              <a:t>15 / 2 * 3 + 2</a:t>
            </a:r>
          </a:p>
        </p:txBody>
      </p:sp>
      <p:sp>
        <p:nvSpPr>
          <p:cNvPr id="7" name="Rectangle 6"/>
          <p:cNvSpPr/>
          <p:nvPr/>
        </p:nvSpPr>
        <p:spPr>
          <a:xfrm>
            <a:off x="3144032" y="3087007"/>
            <a:ext cx="5771368" cy="1134265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781" y="3087007"/>
            <a:ext cx="2931251" cy="1134265"/>
          </a:xfrm>
          <a:prstGeom prst="rect">
            <a:avLst/>
          </a:prstGeom>
          <a:solidFill>
            <a:srgbClr val="39B14F"/>
          </a:solidFill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effect do the parentheses () have?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4032" y="5164388"/>
            <a:ext cx="5771368" cy="1417382"/>
          </a:xfrm>
          <a:prstGeom prst="rect">
            <a:avLst/>
          </a:prstGeom>
          <a:noFill/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rgbClr val="39B14F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779" y="5166568"/>
            <a:ext cx="2931253" cy="1415202"/>
          </a:xfrm>
          <a:prstGeom prst="rect">
            <a:avLst/>
          </a:prstGeom>
          <a:solidFill>
            <a:srgbClr val="39B14F"/>
          </a:solidFill>
          <a:ln w="28575">
            <a:solidFill>
              <a:srgbClr val="39B1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Predict what you think will 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happen when the line of code above </a:t>
            </a: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is executed.</a:t>
            </a:r>
          </a:p>
        </p:txBody>
      </p:sp>
    </p:spTree>
    <p:extLst>
      <p:ext uri="{BB962C8B-B14F-4D97-AF65-F5344CB8AC3E}">
        <p14:creationId xmlns:p14="http://schemas.microsoft.com/office/powerpoint/2010/main" val="13909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56099ad6ddd21df2f989776794cec865b8476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</TotalTime>
  <Words>340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Times New Roman</vt:lpstr>
      <vt:lpstr>Office Theme</vt:lpstr>
      <vt:lpstr>Introduction</vt:lpstr>
      <vt:lpstr>Task 1</vt:lpstr>
      <vt:lpstr>Task 2</vt:lpstr>
      <vt:lpstr>Task 3</vt:lpstr>
      <vt:lpstr>Task 4</vt:lpstr>
      <vt:lpstr>Task 5</vt:lpstr>
      <vt:lpstr>Task 6</vt:lpstr>
      <vt:lpstr>Task 7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Bennett</dc:creator>
  <cp:lastModifiedBy>Alex Bennett</cp:lastModifiedBy>
  <cp:revision>102</cp:revision>
  <dcterms:created xsi:type="dcterms:W3CDTF">2013-12-31T18:27:18Z</dcterms:created>
  <dcterms:modified xsi:type="dcterms:W3CDTF">2014-05-20T13:25:33Z</dcterms:modified>
</cp:coreProperties>
</file>